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61" r:id="rId5"/>
    <p:sldId id="280" r:id="rId6"/>
    <p:sldId id="271" r:id="rId7"/>
    <p:sldId id="265" r:id="rId8"/>
    <p:sldId id="266" r:id="rId9"/>
    <p:sldId id="275" r:id="rId10"/>
    <p:sldId id="262" r:id="rId11"/>
    <p:sldId id="260" r:id="rId12"/>
    <p:sldId id="264" r:id="rId13"/>
    <p:sldId id="281" r:id="rId14"/>
    <p:sldId id="276" r:id="rId15"/>
    <p:sldId id="259" r:id="rId16"/>
    <p:sldId id="278" r:id="rId17"/>
    <p:sldId id="279" r:id="rId18"/>
    <p:sldId id="283" r:id="rId19"/>
    <p:sldId id="270" r:id="rId20"/>
    <p:sldId id="267" r:id="rId21"/>
    <p:sldId id="277" r:id="rId22"/>
    <p:sldId id="268" r:id="rId23"/>
    <p:sldId id="269" r:id="rId24"/>
    <p:sldId id="274" r:id="rId25"/>
    <p:sldId id="272" r:id="rId26"/>
    <p:sldId id="284"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8" d="100"/>
          <a:sy n="118" d="100"/>
        </p:scale>
        <p:origin x="-8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94705A4-3E85-4A4A-84B3-E586ECD665F8}" type="datetimeFigureOut">
              <a:rPr lang="en-US" smtClean="0"/>
              <a:t>7/20/2015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9DBC235-D394-0041-A145-8C62A344A386}" type="slidenum">
              <a:rPr lang="en-US" smtClean="0"/>
              <a:t>‹#›</a:t>
            </a:fld>
            <a:endParaRPr lang="en-US"/>
          </a:p>
        </p:txBody>
      </p:sp>
    </p:spTree>
    <p:extLst>
      <p:ext uri="{BB962C8B-B14F-4D97-AF65-F5344CB8AC3E}">
        <p14:creationId xmlns:p14="http://schemas.microsoft.com/office/powerpoint/2010/main" val="7214967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 where</a:t>
            </a:r>
            <a:r>
              <a:rPr lang="en-US" baseline="0" dirty="0" smtClean="0"/>
              <a:t> we at GCN feel the “field” of leadership is focusing and moving primarily through the lens of our publication NOW</a:t>
            </a:r>
            <a:endParaRPr lang="en-US" dirty="0"/>
          </a:p>
        </p:txBody>
      </p:sp>
      <p:sp>
        <p:nvSpPr>
          <p:cNvPr id="4" name="Slide Number Placeholder 3"/>
          <p:cNvSpPr>
            <a:spLocks noGrp="1"/>
          </p:cNvSpPr>
          <p:nvPr>
            <p:ph type="sldNum" sz="quarter" idx="10"/>
          </p:nvPr>
        </p:nvSpPr>
        <p:spPr/>
        <p:txBody>
          <a:bodyPr/>
          <a:lstStyle/>
          <a:p>
            <a:fld id="{F9DBC235-D394-0041-A145-8C62A344A386}" type="slidenum">
              <a:rPr lang="en-US" smtClean="0"/>
              <a:t>2</a:t>
            </a:fld>
            <a:endParaRPr lang="en-US"/>
          </a:p>
        </p:txBody>
      </p:sp>
    </p:spTree>
    <p:extLst>
      <p:ext uri="{BB962C8B-B14F-4D97-AF65-F5344CB8AC3E}">
        <p14:creationId xmlns:p14="http://schemas.microsoft.com/office/powerpoint/2010/main" val="935825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order to secure supporters and advocates you’ve got to answer 1 &amp; 2; to secure a gift you have to answer 3 &amp; 4</a:t>
            </a:r>
            <a:endParaRPr lang="en-US" dirty="0"/>
          </a:p>
        </p:txBody>
      </p:sp>
      <p:sp>
        <p:nvSpPr>
          <p:cNvPr id="4" name="Slide Number Placeholder 3"/>
          <p:cNvSpPr>
            <a:spLocks noGrp="1"/>
          </p:cNvSpPr>
          <p:nvPr>
            <p:ph type="sldNum" sz="quarter" idx="10"/>
          </p:nvPr>
        </p:nvSpPr>
        <p:spPr/>
        <p:txBody>
          <a:bodyPr/>
          <a:lstStyle/>
          <a:p>
            <a:fld id="{F9DBC235-D394-0041-A145-8C62A344A386}" type="slidenum">
              <a:rPr lang="en-US" smtClean="0"/>
              <a:t>25</a:t>
            </a:fld>
            <a:endParaRPr lang="en-US"/>
          </a:p>
        </p:txBody>
      </p:sp>
    </p:spTree>
    <p:extLst>
      <p:ext uri="{BB962C8B-B14F-4D97-AF65-F5344CB8AC3E}">
        <p14:creationId xmlns:p14="http://schemas.microsoft.com/office/powerpoint/2010/main" val="820019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Board – Strategy     Corner Office – Program</a:t>
            </a:r>
            <a:r>
              <a:rPr lang="en-US" baseline="0" dirty="0" smtClean="0"/>
              <a:t> Implementation   Community - Support</a:t>
            </a:r>
            <a:endParaRPr lang="en-US" dirty="0"/>
          </a:p>
        </p:txBody>
      </p:sp>
      <p:sp>
        <p:nvSpPr>
          <p:cNvPr id="4" name="Slide Number Placeholder 3"/>
          <p:cNvSpPr>
            <a:spLocks noGrp="1"/>
          </p:cNvSpPr>
          <p:nvPr>
            <p:ph type="sldNum" sz="quarter" idx="10"/>
          </p:nvPr>
        </p:nvSpPr>
        <p:spPr/>
        <p:txBody>
          <a:bodyPr/>
          <a:lstStyle/>
          <a:p>
            <a:fld id="{F9DBC235-D394-0041-A145-8C62A344A386}" type="slidenum">
              <a:rPr lang="en-US" smtClean="0"/>
              <a:t>3</a:t>
            </a:fld>
            <a:endParaRPr lang="en-US"/>
          </a:p>
        </p:txBody>
      </p:sp>
    </p:spTree>
    <p:extLst>
      <p:ext uri="{BB962C8B-B14F-4D97-AF65-F5344CB8AC3E}">
        <p14:creationId xmlns:p14="http://schemas.microsoft.com/office/powerpoint/2010/main" val="2060704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Motivation Survey of 726 Nonprofits</a:t>
            </a:r>
            <a:r>
              <a:rPr lang="en-US" baseline="0" dirty="0" smtClean="0"/>
              <a:t> in GA – If we know why we’re there, we will have a clue as to what we should do with them</a:t>
            </a:r>
            <a:endParaRPr lang="en-US" dirty="0"/>
          </a:p>
        </p:txBody>
      </p:sp>
      <p:sp>
        <p:nvSpPr>
          <p:cNvPr id="4" name="Slide Number Placeholder 3"/>
          <p:cNvSpPr>
            <a:spLocks noGrp="1"/>
          </p:cNvSpPr>
          <p:nvPr>
            <p:ph type="sldNum" sz="quarter" idx="10"/>
          </p:nvPr>
        </p:nvSpPr>
        <p:spPr/>
        <p:txBody>
          <a:bodyPr/>
          <a:lstStyle/>
          <a:p>
            <a:fld id="{F9DBC235-D394-0041-A145-8C62A344A386}" type="slidenum">
              <a:rPr lang="en-US" smtClean="0"/>
              <a:t>4</a:t>
            </a:fld>
            <a:endParaRPr lang="en-US"/>
          </a:p>
        </p:txBody>
      </p:sp>
    </p:spTree>
    <p:extLst>
      <p:ext uri="{BB962C8B-B14F-4D97-AF65-F5344CB8AC3E}">
        <p14:creationId xmlns:p14="http://schemas.microsoft.com/office/powerpoint/2010/main" val="1630518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a:t>
            </a:r>
            <a:r>
              <a:rPr lang="en-US" baseline="0" dirty="0" smtClean="0"/>
              <a:t> they came together, the bottom line is that they are your asset to manage – even though they may/should govern themselves</a:t>
            </a:r>
            <a:endParaRPr lang="en-US" dirty="0"/>
          </a:p>
        </p:txBody>
      </p:sp>
      <p:sp>
        <p:nvSpPr>
          <p:cNvPr id="4" name="Slide Number Placeholder 3"/>
          <p:cNvSpPr>
            <a:spLocks noGrp="1"/>
          </p:cNvSpPr>
          <p:nvPr>
            <p:ph type="sldNum" sz="quarter" idx="10"/>
          </p:nvPr>
        </p:nvSpPr>
        <p:spPr/>
        <p:txBody>
          <a:bodyPr/>
          <a:lstStyle/>
          <a:p>
            <a:fld id="{F9DBC235-D394-0041-A145-8C62A344A386}" type="slidenum">
              <a:rPr lang="en-US" smtClean="0"/>
              <a:t>5</a:t>
            </a:fld>
            <a:endParaRPr lang="en-US"/>
          </a:p>
        </p:txBody>
      </p:sp>
    </p:spTree>
    <p:extLst>
      <p:ext uri="{BB962C8B-B14F-4D97-AF65-F5344CB8AC3E}">
        <p14:creationId xmlns:p14="http://schemas.microsoft.com/office/powerpoint/2010/main" val="190918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in</a:t>
            </a:r>
            <a:r>
              <a:rPr lang="en-US" baseline="0" dirty="0" smtClean="0"/>
              <a:t> the Spirit (NOW Winter 2014)   18 MONTH vetting process</a:t>
            </a:r>
            <a:endParaRPr lang="en-US" dirty="0"/>
          </a:p>
        </p:txBody>
      </p:sp>
      <p:sp>
        <p:nvSpPr>
          <p:cNvPr id="4" name="Slide Number Placeholder 3"/>
          <p:cNvSpPr>
            <a:spLocks noGrp="1"/>
          </p:cNvSpPr>
          <p:nvPr>
            <p:ph type="sldNum" sz="quarter" idx="10"/>
          </p:nvPr>
        </p:nvSpPr>
        <p:spPr/>
        <p:txBody>
          <a:bodyPr/>
          <a:lstStyle/>
          <a:p>
            <a:fld id="{F9DBC235-D394-0041-A145-8C62A344A386}" type="slidenum">
              <a:rPr lang="en-US" smtClean="0"/>
              <a:t>6</a:t>
            </a:fld>
            <a:endParaRPr lang="en-US"/>
          </a:p>
        </p:txBody>
      </p:sp>
    </p:spTree>
    <p:extLst>
      <p:ext uri="{BB962C8B-B14F-4D97-AF65-F5344CB8AC3E}">
        <p14:creationId xmlns:p14="http://schemas.microsoft.com/office/powerpoint/2010/main" val="406923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Strong strategic</a:t>
            </a:r>
            <a:r>
              <a:rPr lang="en-US" baseline="0" dirty="0" smtClean="0"/>
              <a:t> plans are important to foundations because they want to make a great impact!</a:t>
            </a:r>
            <a:endParaRPr lang="en-US" dirty="0"/>
          </a:p>
        </p:txBody>
      </p:sp>
      <p:sp>
        <p:nvSpPr>
          <p:cNvPr id="4" name="Slide Number Placeholder 3"/>
          <p:cNvSpPr>
            <a:spLocks noGrp="1"/>
          </p:cNvSpPr>
          <p:nvPr>
            <p:ph type="sldNum" sz="quarter" idx="10"/>
          </p:nvPr>
        </p:nvSpPr>
        <p:spPr/>
        <p:txBody>
          <a:bodyPr/>
          <a:lstStyle/>
          <a:p>
            <a:fld id="{F9DBC235-D394-0041-A145-8C62A344A386}" type="slidenum">
              <a:rPr lang="en-US" smtClean="0"/>
              <a:t>7</a:t>
            </a:fld>
            <a:endParaRPr lang="en-US"/>
          </a:p>
        </p:txBody>
      </p:sp>
    </p:spTree>
    <p:extLst>
      <p:ext uri="{BB962C8B-B14F-4D97-AF65-F5344CB8AC3E}">
        <p14:creationId xmlns:p14="http://schemas.microsoft.com/office/powerpoint/2010/main" val="4081383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Strategy</a:t>
            </a:r>
            <a:r>
              <a:rPr lang="en-US" baseline="0" dirty="0" smtClean="0"/>
              <a:t> isn’t something that’s thought about once every 4 years when it’s time to develop a strategic plan – it’s a way of thinking. Therefore, there’s no harm in doing a SWOT analysis of programs, processes, collaborations, at ANY time.</a:t>
            </a:r>
            <a:endParaRPr lang="en-US" dirty="0"/>
          </a:p>
        </p:txBody>
      </p:sp>
      <p:sp>
        <p:nvSpPr>
          <p:cNvPr id="4" name="Slide Number Placeholder 3"/>
          <p:cNvSpPr>
            <a:spLocks noGrp="1"/>
          </p:cNvSpPr>
          <p:nvPr>
            <p:ph type="sldNum" sz="quarter" idx="10"/>
          </p:nvPr>
        </p:nvSpPr>
        <p:spPr/>
        <p:txBody>
          <a:bodyPr/>
          <a:lstStyle/>
          <a:p>
            <a:fld id="{F9DBC235-D394-0041-A145-8C62A344A386}" type="slidenum">
              <a:rPr lang="en-US" smtClean="0"/>
              <a:t>8</a:t>
            </a:fld>
            <a:endParaRPr lang="en-US"/>
          </a:p>
        </p:txBody>
      </p:sp>
    </p:spTree>
    <p:extLst>
      <p:ext uri="{BB962C8B-B14F-4D97-AF65-F5344CB8AC3E}">
        <p14:creationId xmlns:p14="http://schemas.microsoft.com/office/powerpoint/2010/main" val="3565231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Look at what happens within the four walls of your office…among the people that get paid</a:t>
            </a:r>
            <a:endParaRPr lang="en-US" dirty="0"/>
          </a:p>
        </p:txBody>
      </p:sp>
      <p:sp>
        <p:nvSpPr>
          <p:cNvPr id="4" name="Slide Number Placeholder 3"/>
          <p:cNvSpPr>
            <a:spLocks noGrp="1"/>
          </p:cNvSpPr>
          <p:nvPr>
            <p:ph type="sldNum" sz="quarter" idx="10"/>
          </p:nvPr>
        </p:nvSpPr>
        <p:spPr/>
        <p:txBody>
          <a:bodyPr/>
          <a:lstStyle/>
          <a:p>
            <a:fld id="{F9DBC235-D394-0041-A145-8C62A344A386}" type="slidenum">
              <a:rPr lang="en-US" smtClean="0"/>
              <a:t>10</a:t>
            </a:fld>
            <a:endParaRPr lang="en-US"/>
          </a:p>
        </p:txBody>
      </p:sp>
    </p:spTree>
    <p:extLst>
      <p:ext uri="{BB962C8B-B14F-4D97-AF65-F5344CB8AC3E}">
        <p14:creationId xmlns:p14="http://schemas.microsoft.com/office/powerpoint/2010/main" val="2630124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for a show of hands</a:t>
            </a:r>
            <a:endParaRPr lang="en-US" dirty="0"/>
          </a:p>
        </p:txBody>
      </p:sp>
      <p:sp>
        <p:nvSpPr>
          <p:cNvPr id="4" name="Slide Number Placeholder 3"/>
          <p:cNvSpPr>
            <a:spLocks noGrp="1"/>
          </p:cNvSpPr>
          <p:nvPr>
            <p:ph type="sldNum" sz="quarter" idx="10"/>
          </p:nvPr>
        </p:nvSpPr>
        <p:spPr/>
        <p:txBody>
          <a:bodyPr/>
          <a:lstStyle/>
          <a:p>
            <a:fld id="{F9DBC235-D394-0041-A145-8C62A344A386}" type="slidenum">
              <a:rPr lang="en-US" smtClean="0"/>
              <a:t>14</a:t>
            </a:fld>
            <a:endParaRPr lang="en-US"/>
          </a:p>
        </p:txBody>
      </p:sp>
    </p:spTree>
    <p:extLst>
      <p:ext uri="{BB962C8B-B14F-4D97-AF65-F5344CB8AC3E}">
        <p14:creationId xmlns:p14="http://schemas.microsoft.com/office/powerpoint/2010/main" val="676867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7/20/2015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7/20/2015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7/20/2015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7/20/2015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timoelliott.com/" TargetMode="External"/><Relationship Id="rId2" Type="http://schemas.openxmlformats.org/officeDocument/2006/relationships/hyperlink" Target="http://www.b2bmarketinginsider.com/content-marketing/what-is-content-strategy" TargetMode="External"/><Relationship Id="rId1" Type="http://schemas.openxmlformats.org/officeDocument/2006/relationships/slideLayout" Target="../slideLayouts/slideLayout2.xml"/><Relationship Id="rId5" Type="http://schemas.openxmlformats.org/officeDocument/2006/relationships/hyperlink" Target="http://www.b2bmarketinginsider.com/content-marketing/content-marketing-dilemma-speak-to-a-customer" TargetMode="External"/><Relationship Id="rId4" Type="http://schemas.openxmlformats.org/officeDocument/2006/relationships/hyperlink" Target="http://www.b2bmarketinginsider.com/content-marketing/how-to-generate-roi-return-on-interesting-with-content-marketing"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gcn.org/blog/Georgia-Gives-Day/Georgia-Gives-Day-2014-By-the-Number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nmorado@gcn.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Where You Lead, They Will Follow</a:t>
            </a:r>
            <a:endParaRPr lang="en-US" dirty="0"/>
          </a:p>
        </p:txBody>
      </p:sp>
      <p:sp>
        <p:nvSpPr>
          <p:cNvPr id="3" name="Subtitle 2"/>
          <p:cNvSpPr>
            <a:spLocks noGrp="1"/>
          </p:cNvSpPr>
          <p:nvPr>
            <p:ph type="subTitle" idx="1"/>
          </p:nvPr>
        </p:nvSpPr>
        <p:spPr/>
        <p:txBody>
          <a:bodyPr>
            <a:normAutofit lnSpcReduction="10000"/>
          </a:bodyPr>
          <a:lstStyle/>
          <a:p>
            <a:r>
              <a:rPr lang="en-US" dirty="0" smtClean="0"/>
              <a:t>CERP 2</a:t>
            </a:r>
            <a:r>
              <a:rPr lang="en-US" baseline="30000" dirty="0" smtClean="0"/>
              <a:t>nd</a:t>
            </a:r>
            <a:r>
              <a:rPr lang="en-US" dirty="0" smtClean="0"/>
              <a:t> Annual Community Health Matters Forum</a:t>
            </a:r>
          </a:p>
          <a:p>
            <a:r>
              <a:rPr lang="en-US" dirty="0" smtClean="0"/>
              <a:t>Presented by Karin Douglas, Senior Consultant, </a:t>
            </a:r>
          </a:p>
          <a:p>
            <a:r>
              <a:rPr lang="en-US" dirty="0" smtClean="0"/>
              <a:t>Georgia Center for Nonprofits</a:t>
            </a:r>
            <a:endParaRPr lang="en-US" dirty="0"/>
          </a:p>
        </p:txBody>
      </p:sp>
    </p:spTree>
    <p:extLst>
      <p:ext uri="{BB962C8B-B14F-4D97-AF65-F5344CB8AC3E}">
        <p14:creationId xmlns:p14="http://schemas.microsoft.com/office/powerpoint/2010/main" val="766648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Leadership</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sz="3200" dirty="0" smtClean="0"/>
              <a:t>…really isn’t about authority or position</a:t>
            </a:r>
            <a:endParaRPr lang="en-US" sz="3200" dirty="0"/>
          </a:p>
        </p:txBody>
      </p:sp>
    </p:spTree>
    <p:extLst>
      <p:ext uri="{BB962C8B-B14F-4D97-AF65-F5344CB8AC3E}">
        <p14:creationId xmlns:p14="http://schemas.microsoft.com/office/powerpoint/2010/main" val="3138139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5</a:t>
            </a:r>
            <a:r>
              <a:rPr lang="en-US" dirty="0" smtClean="0"/>
              <a:t> </a:t>
            </a:r>
            <a:r>
              <a:rPr lang="en-US" dirty="0"/>
              <a:t>L</a:t>
            </a:r>
            <a:r>
              <a:rPr lang="en-US" dirty="0" smtClean="0"/>
              <a:t>evels of Leadership</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p>
          <a:p>
            <a:pPr marL="349250" lvl="1" indent="0">
              <a:buNone/>
            </a:pPr>
            <a:r>
              <a:rPr lang="en-US" dirty="0"/>
              <a:t>	</a:t>
            </a:r>
            <a:r>
              <a:rPr lang="en-US" dirty="0" smtClean="0"/>
              <a:t> by John C. Maxwell</a:t>
            </a:r>
            <a:endParaRPr lang="en-US" dirty="0"/>
          </a:p>
          <a:p>
            <a:pPr marL="349250" lvl="1" indent="0">
              <a:buNone/>
            </a:pPr>
            <a:endParaRPr lang="en-US" dirty="0" smtClean="0"/>
          </a:p>
        </p:txBody>
      </p:sp>
    </p:spTree>
    <p:extLst>
      <p:ext uri="{BB962C8B-B14F-4D97-AF65-F5344CB8AC3E}">
        <p14:creationId xmlns:p14="http://schemas.microsoft.com/office/powerpoint/2010/main" val="1705390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Development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your senior leadership team going to look like in 3 years?</a:t>
            </a:r>
          </a:p>
          <a:p>
            <a:r>
              <a:rPr lang="en-US" dirty="0" smtClean="0"/>
              <a:t>Do you have the internal talent you need to execute strategic priorities over the next three years? For which positions are you likely to need to look externally?</a:t>
            </a:r>
          </a:p>
          <a:p>
            <a:r>
              <a:rPr lang="en-US" dirty="0" smtClean="0"/>
              <a:t>What are you doing to develop internal talent?</a:t>
            </a:r>
          </a:p>
          <a:p>
            <a:r>
              <a:rPr lang="en-US" dirty="0" smtClean="0"/>
              <a:t>Who are the rising stars your board should meet?</a:t>
            </a:r>
          </a:p>
          <a:p>
            <a:r>
              <a:rPr lang="en-US" dirty="0" smtClean="0"/>
              <a:t>What are you doing to develop yourself?</a:t>
            </a:r>
          </a:p>
          <a:p>
            <a:r>
              <a:rPr lang="en-US" dirty="0" smtClean="0"/>
              <a:t>What can the board do to help you with your development or the development of your staff?</a:t>
            </a:r>
            <a:endParaRPr lang="en-US" dirty="0"/>
          </a:p>
        </p:txBody>
      </p:sp>
    </p:spTree>
    <p:extLst>
      <p:ext uri="{BB962C8B-B14F-4D97-AF65-F5344CB8AC3E}">
        <p14:creationId xmlns:p14="http://schemas.microsoft.com/office/powerpoint/2010/main" val="856401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Seriously Consider HR</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084032" y="1600200"/>
            <a:ext cx="6972760" cy="4343400"/>
          </a:xfrm>
        </p:spPr>
      </p:pic>
    </p:spTree>
    <p:extLst>
      <p:ext uri="{BB962C8B-B14F-4D97-AF65-F5344CB8AC3E}">
        <p14:creationId xmlns:p14="http://schemas.microsoft.com/office/powerpoint/2010/main" val="1673748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00B050"/>
                </a:solidFill>
              </a:rPr>
              <a:t>73%</a:t>
            </a:r>
            <a:r>
              <a:rPr lang="en-US" sz="3200" dirty="0" smtClean="0"/>
              <a:t> of Atlanta nonprofits do not have written succession plans</a:t>
            </a:r>
            <a:endParaRPr lang="en-US" sz="3200" dirty="0"/>
          </a:p>
        </p:txBody>
      </p:sp>
      <p:sp>
        <p:nvSpPr>
          <p:cNvPr id="3" name="Content Placeholder 2"/>
          <p:cNvSpPr>
            <a:spLocks noGrp="1"/>
          </p:cNvSpPr>
          <p:nvPr>
            <p:ph idx="1"/>
          </p:nvPr>
        </p:nvSpPr>
        <p:spPr/>
        <p:txBody>
          <a:bodyPr/>
          <a:lstStyle/>
          <a:p>
            <a:pPr marL="0" indent="0">
              <a:buNone/>
            </a:pPr>
            <a:r>
              <a:rPr lang="en-US" dirty="0">
                <a:solidFill>
                  <a:srgbClr val="00B050"/>
                </a:solidFill>
              </a:rPr>
              <a:t>69%</a:t>
            </a:r>
            <a:r>
              <a:rPr lang="en-US" dirty="0"/>
              <a:t> </a:t>
            </a:r>
            <a:r>
              <a:rPr lang="en-US" dirty="0">
                <a:solidFill>
                  <a:schemeClr val="accent1"/>
                </a:solidFill>
              </a:rPr>
              <a:t>do not have </a:t>
            </a:r>
            <a:r>
              <a:rPr lang="en-US" dirty="0" smtClean="0">
                <a:solidFill>
                  <a:schemeClr val="accent1"/>
                </a:solidFill>
              </a:rPr>
              <a:t>an emergency </a:t>
            </a:r>
            <a:r>
              <a:rPr lang="en-US" dirty="0">
                <a:solidFill>
                  <a:schemeClr val="accent1"/>
                </a:solidFill>
              </a:rPr>
              <a:t>succession plan in </a:t>
            </a:r>
            <a:r>
              <a:rPr lang="en-US" dirty="0" smtClean="0">
                <a:solidFill>
                  <a:schemeClr val="accent1"/>
                </a:solidFill>
              </a:rPr>
              <a:t>place</a:t>
            </a:r>
          </a:p>
          <a:p>
            <a:pPr marL="0" indent="0">
              <a:buNone/>
            </a:pPr>
            <a:endParaRPr lang="en-US" dirty="0">
              <a:solidFill>
                <a:schemeClr val="accent1"/>
              </a:solidFill>
            </a:endParaRPr>
          </a:p>
          <a:p>
            <a:pPr marL="0" indent="0">
              <a:buNone/>
            </a:pPr>
            <a:endParaRPr lang="en-US" dirty="0">
              <a:solidFill>
                <a:schemeClr val="accent1"/>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82639" y="2322650"/>
            <a:ext cx="6960358" cy="3776620"/>
          </a:xfrm>
          <a:prstGeom prst="rect">
            <a:avLst/>
          </a:prstGeom>
        </p:spPr>
      </p:pic>
    </p:spTree>
    <p:extLst>
      <p:ext uri="{BB962C8B-B14F-4D97-AF65-F5344CB8AC3E}">
        <p14:creationId xmlns:p14="http://schemas.microsoft.com/office/powerpoint/2010/main" val="1796810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in the </a:t>
            </a:r>
            <a:r>
              <a:rPr lang="en-US" dirty="0" err="1" smtClean="0"/>
              <a:t>Commmunity</a:t>
            </a:r>
            <a:endParaRPr lang="en-US" dirty="0"/>
          </a:p>
        </p:txBody>
      </p:sp>
      <p:sp>
        <p:nvSpPr>
          <p:cNvPr id="3" name="Content Placeholder 2"/>
          <p:cNvSpPr>
            <a:spLocks noGrp="1"/>
          </p:cNvSpPr>
          <p:nvPr>
            <p:ph idx="1"/>
          </p:nvPr>
        </p:nvSpPr>
        <p:spPr/>
        <p:txBody>
          <a:bodyPr/>
          <a:lstStyle/>
          <a:p>
            <a:r>
              <a:rPr lang="en-US" dirty="0" smtClean="0"/>
              <a:t>Thought leadership</a:t>
            </a:r>
          </a:p>
          <a:p>
            <a:r>
              <a:rPr lang="en-US" dirty="0" smtClean="0"/>
              <a:t>Partnerships, collaborations &amp; collective impact</a:t>
            </a:r>
          </a:p>
          <a:p>
            <a:r>
              <a:rPr lang="en-US" dirty="0" smtClean="0"/>
              <a:t>Advocacy</a:t>
            </a:r>
          </a:p>
          <a:p>
            <a:r>
              <a:rPr lang="en-US" dirty="0" smtClean="0"/>
              <a:t>Volunteer engagement</a:t>
            </a:r>
          </a:p>
          <a:p>
            <a:r>
              <a:rPr lang="en-US" dirty="0" smtClean="0"/>
              <a:t>Fundraising</a:t>
            </a:r>
          </a:p>
          <a:p>
            <a:endParaRPr lang="en-US" dirty="0"/>
          </a:p>
        </p:txBody>
      </p:sp>
    </p:spTree>
    <p:extLst>
      <p:ext uri="{BB962C8B-B14F-4D97-AF65-F5344CB8AC3E}">
        <p14:creationId xmlns:p14="http://schemas.microsoft.com/office/powerpoint/2010/main" val="1352753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 Leadership</a:t>
            </a:r>
            <a:endParaRPr lang="en-US" dirty="0"/>
          </a:p>
        </p:txBody>
      </p:sp>
      <p:sp>
        <p:nvSpPr>
          <p:cNvPr id="3" name="Content Placeholder 2"/>
          <p:cNvSpPr>
            <a:spLocks noGrp="1"/>
          </p:cNvSpPr>
          <p:nvPr>
            <p:ph idx="1"/>
          </p:nvPr>
        </p:nvSpPr>
        <p:spPr/>
        <p:txBody>
          <a:bodyPr/>
          <a:lstStyle/>
          <a:p>
            <a:r>
              <a:rPr lang="en-US" dirty="0" smtClean="0"/>
              <a:t>“…becoming </a:t>
            </a:r>
            <a:r>
              <a:rPr lang="en-US" dirty="0"/>
              <a:t>an authority on relevant topics by delivering the answers to the biggest questions on the minds of your target </a:t>
            </a:r>
            <a:r>
              <a:rPr lang="en-US" dirty="0" smtClean="0"/>
              <a:t>audience” </a:t>
            </a:r>
          </a:p>
          <a:p>
            <a:r>
              <a:rPr lang="en-US" dirty="0" smtClean="0"/>
              <a:t>“…thought </a:t>
            </a:r>
            <a:r>
              <a:rPr lang="en-US" dirty="0"/>
              <a:t>leadership should intrigue, challenge, and </a:t>
            </a:r>
            <a:r>
              <a:rPr lang="en-US" dirty="0" smtClean="0"/>
              <a:t>inspire…” </a:t>
            </a:r>
          </a:p>
          <a:p>
            <a:pPr marL="0" indent="0">
              <a:buNone/>
            </a:pPr>
            <a:r>
              <a:rPr lang="en-US" dirty="0"/>
              <a:t>	</a:t>
            </a:r>
            <a:r>
              <a:rPr lang="en-US" dirty="0" smtClean="0"/>
              <a:t>			</a:t>
            </a:r>
            <a:r>
              <a:rPr lang="en-US" sz="2000" dirty="0" smtClean="0"/>
              <a:t>Source: forbes.com 1/30/2013</a:t>
            </a:r>
            <a:endParaRPr lang="en-US" sz="2000" dirty="0"/>
          </a:p>
        </p:txBody>
      </p:sp>
    </p:spTree>
    <p:extLst>
      <p:ext uri="{BB962C8B-B14F-4D97-AF65-F5344CB8AC3E}">
        <p14:creationId xmlns:p14="http://schemas.microsoft.com/office/powerpoint/2010/main" val="117543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accent5"/>
                </a:solidFill>
              </a:rPr>
              <a:t>5 Steps </a:t>
            </a:r>
            <a:r>
              <a:rPr lang="en-US" sz="3600" dirty="0"/>
              <a:t>To Create Thought Leadership That Drives </a:t>
            </a:r>
            <a:r>
              <a:rPr lang="en-US" sz="3600" dirty="0" smtClean="0"/>
              <a:t>Results</a:t>
            </a:r>
            <a:endParaRPr lang="en-US" sz="3600" dirty="0"/>
          </a:p>
        </p:txBody>
      </p:sp>
      <p:sp>
        <p:nvSpPr>
          <p:cNvPr id="3" name="Content Placeholder 2"/>
          <p:cNvSpPr>
            <a:spLocks noGrp="1"/>
          </p:cNvSpPr>
          <p:nvPr>
            <p:ph idx="1"/>
          </p:nvPr>
        </p:nvSpPr>
        <p:spPr/>
        <p:txBody>
          <a:bodyPr>
            <a:normAutofit fontScale="62500" lnSpcReduction="20000"/>
          </a:bodyPr>
          <a:lstStyle/>
          <a:p>
            <a:pPr fontAlgn="base"/>
            <a:r>
              <a:rPr lang="en-US" dirty="0" smtClean="0"/>
              <a:t>Identify</a:t>
            </a:r>
            <a:r>
              <a:rPr lang="en-US" dirty="0"/>
              <a:t> </a:t>
            </a:r>
            <a:r>
              <a:rPr lang="en-US" b="1" dirty="0"/>
              <a:t>the questions</a:t>
            </a:r>
            <a:r>
              <a:rPr lang="en-US" dirty="0"/>
              <a:t> your customers are asking. Identify them all. Then prioritize them.</a:t>
            </a:r>
          </a:p>
          <a:p>
            <a:pPr fontAlgn="base"/>
            <a:r>
              <a:rPr lang="en-US" b="1" dirty="0"/>
              <a:t>Answer those questions</a:t>
            </a:r>
            <a:r>
              <a:rPr lang="en-US" dirty="0"/>
              <a:t> across multiple formats and multiple channels in a way that adds value to your audience. Start with the most important and work your way down the list. All you have to do is </a:t>
            </a:r>
            <a:r>
              <a:rPr lang="en-US" dirty="0">
                <a:hlinkClick r:id="rId2"/>
              </a:rPr>
              <a:t>have the right content</a:t>
            </a:r>
            <a:r>
              <a:rPr lang="en-US" dirty="0"/>
              <a:t> to answer the basic questions.</a:t>
            </a:r>
          </a:p>
          <a:p>
            <a:pPr fontAlgn="base"/>
            <a:r>
              <a:rPr lang="en-US" dirty="0"/>
              <a:t>You gotta “</a:t>
            </a:r>
            <a:r>
              <a:rPr lang="en-US" b="1" dirty="0"/>
              <a:t>Give to Get</a:t>
            </a:r>
            <a:r>
              <a:rPr lang="en-US" dirty="0"/>
              <a:t>”  so do not promote or put registration hurdles in front of your thought leadership content.</a:t>
            </a:r>
          </a:p>
          <a:p>
            <a:pPr fontAlgn="base"/>
            <a:r>
              <a:rPr lang="en-US" b="1" dirty="0"/>
              <a:t>Make it </a:t>
            </a:r>
            <a:r>
              <a:rPr lang="en-US" b="1" dirty="0" smtClean="0"/>
              <a:t>interesting</a:t>
            </a:r>
            <a:r>
              <a:rPr lang="en-US" b="1" dirty="0" smtClean="0">
                <a:hlinkClick r:id="rId3" tooltip="Timo Elliott"/>
              </a:rPr>
              <a:t>…</a:t>
            </a:r>
            <a:r>
              <a:rPr lang="en-US" u="sng" dirty="0" err="1" smtClean="0">
                <a:hlinkClick r:id="rId3" tooltip="Timo Elliott"/>
              </a:rPr>
              <a:t>Timo</a:t>
            </a:r>
            <a:r>
              <a:rPr lang="en-US" u="sng" dirty="0" smtClean="0">
                <a:hlinkClick r:id="rId3" tooltip="Timo Elliott"/>
              </a:rPr>
              <a:t> </a:t>
            </a:r>
            <a:r>
              <a:rPr lang="en-US" u="sng" dirty="0">
                <a:hlinkClick r:id="rId3" tooltip="Timo Elliott"/>
              </a:rPr>
              <a:t>Elliott</a:t>
            </a:r>
            <a:r>
              <a:rPr lang="en-US" dirty="0"/>
              <a:t> calls this the “</a:t>
            </a:r>
            <a:r>
              <a:rPr lang="en-US" u="sng" dirty="0">
                <a:hlinkClick r:id="rId4"/>
              </a:rPr>
              <a:t>Return on Interesting</a:t>
            </a:r>
            <a:r>
              <a:rPr lang="en-US" dirty="0"/>
              <a:t>” that you get when your content rises above the noise of all the boring, overly-promotional, gated content that is bombarding your audience.  Educate them? Yes. But try to entertain them in the process. Tell stories. Use examples.</a:t>
            </a:r>
          </a:p>
          <a:p>
            <a:pPr fontAlgn="base"/>
            <a:r>
              <a:rPr lang="en-US" b="1" dirty="0"/>
              <a:t>Invite customers to participate</a:t>
            </a:r>
            <a:r>
              <a:rPr lang="en-US" dirty="0"/>
              <a:t>: I love the idea of interviewing </a:t>
            </a:r>
            <a:r>
              <a:rPr lang="en-US" u="sng" dirty="0">
                <a:hlinkClick r:id="rId5"/>
              </a:rPr>
              <a:t>customers to create content</a:t>
            </a:r>
            <a:r>
              <a:rPr lang="en-US" dirty="0"/>
              <a:t> or curating content from other sources while adding your own perspective.</a:t>
            </a:r>
          </a:p>
          <a:p>
            <a:pPr marL="0" indent="0">
              <a:buNone/>
            </a:pPr>
            <a:r>
              <a:rPr lang="en-US" dirty="0" smtClean="0"/>
              <a:t>				Source: Michael Brenner/Forbes.com 1/30/2013</a:t>
            </a:r>
            <a:endParaRPr lang="en-US" dirty="0"/>
          </a:p>
        </p:txBody>
      </p:sp>
    </p:spTree>
    <p:extLst>
      <p:ext uri="{BB962C8B-B14F-4D97-AF65-F5344CB8AC3E}">
        <p14:creationId xmlns:p14="http://schemas.microsoft.com/office/powerpoint/2010/main" val="2494220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019196"/>
            <a:ext cx="9144000" cy="4819607"/>
          </a:xfrm>
          <a:prstGeom prst="rect">
            <a:avLst/>
          </a:prstGeom>
        </p:spPr>
      </p:pic>
    </p:spTree>
    <p:extLst>
      <p:ext uri="{BB962C8B-B14F-4D97-AF65-F5344CB8AC3E}">
        <p14:creationId xmlns:p14="http://schemas.microsoft.com/office/powerpoint/2010/main" val="1629931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sp>
        <p:nvSpPr>
          <p:cNvPr id="3" name="Content Placeholder 2"/>
          <p:cNvSpPr>
            <a:spLocks noGrp="1"/>
          </p:cNvSpPr>
          <p:nvPr>
            <p:ph idx="1"/>
          </p:nvPr>
        </p:nvSpPr>
        <p:spPr/>
        <p:txBody>
          <a:bodyPr/>
          <a:lstStyle/>
          <a:p>
            <a:r>
              <a:rPr lang="en-US" dirty="0" smtClean="0"/>
              <a:t>“Networks of Responsibility”</a:t>
            </a:r>
          </a:p>
          <a:p>
            <a:pPr marL="0" indent="0">
              <a:buNone/>
            </a:pPr>
            <a:endParaRPr lang="en-US" dirty="0"/>
          </a:p>
          <a:p>
            <a:pPr lvl="1"/>
            <a:r>
              <a:rPr lang="en-US" dirty="0" smtClean="0"/>
              <a:t>People Networks</a:t>
            </a:r>
          </a:p>
          <a:p>
            <a:pPr lvl="1"/>
            <a:endParaRPr lang="en-US" dirty="0"/>
          </a:p>
          <a:p>
            <a:pPr lvl="1"/>
            <a:r>
              <a:rPr lang="en-US" dirty="0" smtClean="0"/>
              <a:t>Business Allies</a:t>
            </a:r>
          </a:p>
          <a:p>
            <a:pPr marL="349250" lvl="1" indent="0">
              <a:buNone/>
            </a:pPr>
            <a:endParaRPr lang="en-US" dirty="0"/>
          </a:p>
          <a:p>
            <a:pPr lvl="1"/>
            <a:r>
              <a:rPr lang="en-US" dirty="0" smtClean="0"/>
              <a:t>Government Partners</a:t>
            </a:r>
          </a:p>
          <a:p>
            <a:pPr lvl="1"/>
            <a:endParaRPr lang="en-US" dirty="0"/>
          </a:p>
          <a:p>
            <a:pPr marL="968375" lvl="3" indent="0">
              <a:buNone/>
            </a:pPr>
            <a:r>
              <a:rPr lang="en-US" dirty="0" smtClean="0"/>
              <a:t>	Diana Aviv, Independent Sector/NOW Winter 2015</a:t>
            </a:r>
            <a:endParaRPr lang="en-US" dirty="0"/>
          </a:p>
        </p:txBody>
      </p:sp>
    </p:spTree>
    <p:extLst>
      <p:ext uri="{BB962C8B-B14F-4D97-AF65-F5344CB8AC3E}">
        <p14:creationId xmlns:p14="http://schemas.microsoft.com/office/powerpoint/2010/main" val="108876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Georgia Center for Nonprofits</a:t>
            </a:r>
            <a:endParaRPr lang="en-US" dirty="0"/>
          </a:p>
        </p:txBody>
      </p:sp>
      <p:sp>
        <p:nvSpPr>
          <p:cNvPr id="3" name="Content Placeholder 2"/>
          <p:cNvSpPr>
            <a:spLocks noGrp="1"/>
          </p:cNvSpPr>
          <p:nvPr>
            <p:ph idx="1"/>
          </p:nvPr>
        </p:nvSpPr>
        <p:spPr/>
        <p:txBody>
          <a:bodyPr/>
          <a:lstStyle/>
          <a:p>
            <a:endParaRPr lang="en-US" dirty="0" smtClean="0"/>
          </a:p>
          <a:p>
            <a:r>
              <a:rPr lang="en-US" b="1" dirty="0"/>
              <a:t>build thriving communities by helping nonprofits </a:t>
            </a:r>
            <a:r>
              <a:rPr lang="en-US" b="1" dirty="0" smtClean="0"/>
              <a:t>succeed</a:t>
            </a:r>
          </a:p>
          <a:p>
            <a:pPr marL="0" indent="0">
              <a:buNone/>
            </a:pPr>
            <a:endParaRPr lang="en-US" b="1" dirty="0" smtClean="0"/>
          </a:p>
          <a:p>
            <a:pPr lvl="1"/>
            <a:r>
              <a:rPr lang="en-US" dirty="0" smtClean="0"/>
              <a:t>Nonprofit University – courses &amp; custom training</a:t>
            </a:r>
          </a:p>
          <a:p>
            <a:pPr lvl="1"/>
            <a:r>
              <a:rPr lang="en-US" dirty="0" smtClean="0"/>
              <a:t>Nonprofit Consulting Group – strategy &amp; capacity</a:t>
            </a:r>
          </a:p>
          <a:p>
            <a:pPr lvl="1"/>
            <a:r>
              <a:rPr lang="en-US" dirty="0" smtClean="0"/>
              <a:t>Nonprofit Marketplace – buying consortium</a:t>
            </a:r>
            <a:endParaRPr lang="en-US" dirty="0"/>
          </a:p>
        </p:txBody>
      </p:sp>
    </p:spTree>
    <p:extLst>
      <p:ext uri="{BB962C8B-B14F-4D97-AF65-F5344CB8AC3E}">
        <p14:creationId xmlns:p14="http://schemas.microsoft.com/office/powerpoint/2010/main" val="800440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Engagement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GEORGIA</a:t>
            </a:r>
          </a:p>
          <a:p>
            <a:r>
              <a:rPr lang="en-US" dirty="0"/>
              <a:t>24.8% of residents volunteer, ranking them 37th among the 50 states and </a:t>
            </a:r>
            <a:r>
              <a:rPr lang="en-US" dirty="0" err="1"/>
              <a:t>Washington,DC</a:t>
            </a:r>
            <a:r>
              <a:rPr lang="en-US" dirty="0"/>
              <a:t>.</a:t>
            </a:r>
          </a:p>
          <a:p>
            <a:r>
              <a:rPr lang="en-US" dirty="0"/>
              <a:t>1.79 million volunteers</a:t>
            </a:r>
          </a:p>
          <a:p>
            <a:r>
              <a:rPr lang="en-US" dirty="0"/>
              <a:t>180.0 million hours of service</a:t>
            </a:r>
          </a:p>
          <a:p>
            <a:r>
              <a:rPr lang="en-US" dirty="0"/>
              <a:t>$4.1 billion of service contributed</a:t>
            </a:r>
          </a:p>
          <a:p>
            <a:r>
              <a:rPr lang="en-US" dirty="0"/>
              <a:t>30.3 volunteer hours per capita </a:t>
            </a:r>
            <a:endParaRPr lang="en-US" dirty="0" smtClean="0"/>
          </a:p>
          <a:p>
            <a:pPr marL="1835150" lvl="6" indent="0">
              <a:buNone/>
            </a:pPr>
            <a:r>
              <a:rPr lang="en-US" dirty="0" smtClean="0"/>
              <a:t>	Source: Corporation for National and Community 	Service 2013</a:t>
            </a:r>
          </a:p>
          <a:p>
            <a:pPr marL="0" indent="0">
              <a:buNone/>
            </a:pPr>
            <a:endParaRPr lang="en-US" dirty="0" smtClean="0"/>
          </a:p>
        </p:txBody>
      </p:sp>
    </p:spTree>
    <p:extLst>
      <p:ext uri="{BB962C8B-B14F-4D97-AF65-F5344CB8AC3E}">
        <p14:creationId xmlns:p14="http://schemas.microsoft.com/office/powerpoint/2010/main" val="3653426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Millennials</a:t>
            </a:r>
            <a:endParaRPr lang="en-US" dirty="0"/>
          </a:p>
        </p:txBody>
      </p:sp>
      <p:sp>
        <p:nvSpPr>
          <p:cNvPr id="3" name="Content Placeholder 2"/>
          <p:cNvSpPr>
            <a:spLocks noGrp="1"/>
          </p:cNvSpPr>
          <p:nvPr>
            <p:ph idx="1"/>
          </p:nvPr>
        </p:nvSpPr>
        <p:spPr/>
        <p:txBody>
          <a:bodyPr>
            <a:normAutofit/>
          </a:bodyPr>
          <a:lstStyle/>
          <a:p>
            <a:r>
              <a:rPr lang="en-US" dirty="0" smtClean="0"/>
              <a:t>Born 1980-2000</a:t>
            </a:r>
          </a:p>
          <a:p>
            <a:r>
              <a:rPr lang="en-US" dirty="0" smtClean="0"/>
              <a:t>“If </a:t>
            </a:r>
            <a:r>
              <a:rPr lang="en-US" dirty="0"/>
              <a:t>government or nonprofits aren’t moving fast or being effective, Millennials will channel their efforts through corporations or communities. And if corporations and communities aren’t working they’ll use their dollars, followers, and friends to demand change or to support those institutions that are making change happen on their terms</a:t>
            </a:r>
            <a:r>
              <a:rPr lang="en-US" dirty="0" smtClean="0"/>
              <a:t>.”  </a:t>
            </a:r>
          </a:p>
          <a:p>
            <a:pPr marL="0" indent="0">
              <a:buNone/>
            </a:pPr>
            <a:r>
              <a:rPr lang="en-US" dirty="0" smtClean="0"/>
              <a:t>	</a:t>
            </a:r>
            <a:r>
              <a:rPr lang="en-US" sz="2000" dirty="0" smtClean="0"/>
              <a:t>Jean Case of the Case Foundation from “Cause for Change”</a:t>
            </a:r>
            <a:endParaRPr lang="en-US" sz="2000" dirty="0"/>
          </a:p>
          <a:p>
            <a:endParaRPr lang="en-US" dirty="0"/>
          </a:p>
        </p:txBody>
      </p:sp>
    </p:spTree>
    <p:extLst>
      <p:ext uri="{BB962C8B-B14F-4D97-AF65-F5344CB8AC3E}">
        <p14:creationId xmlns:p14="http://schemas.microsoft.com/office/powerpoint/2010/main" val="1534503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with Volunteers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Seek their input</a:t>
            </a:r>
          </a:p>
          <a:p>
            <a:r>
              <a:rPr lang="en-US" dirty="0" smtClean="0"/>
              <a:t>Create a mutually validating climate</a:t>
            </a:r>
          </a:p>
          <a:p>
            <a:r>
              <a:rPr lang="en-US" dirty="0" smtClean="0"/>
              <a:t>Communicate their contributions</a:t>
            </a:r>
          </a:p>
          <a:p>
            <a:r>
              <a:rPr lang="en-US" dirty="0" smtClean="0"/>
              <a:t>Address them by name</a:t>
            </a:r>
          </a:p>
          <a:p>
            <a:r>
              <a:rPr lang="en-US" dirty="0" smtClean="0"/>
              <a:t>Invite them in</a:t>
            </a:r>
          </a:p>
          <a:p>
            <a:r>
              <a:rPr lang="en-US" dirty="0" smtClean="0"/>
              <a:t>Keep them informed</a:t>
            </a:r>
          </a:p>
          <a:p>
            <a:r>
              <a:rPr lang="en-US" dirty="0" smtClean="0"/>
              <a:t>Encourage their creativity</a:t>
            </a:r>
          </a:p>
          <a:p>
            <a:r>
              <a:rPr lang="en-US" dirty="0" smtClean="0"/>
              <a:t>Set high standards</a:t>
            </a:r>
          </a:p>
          <a:p>
            <a:pPr marL="349250" lvl="1" indent="0">
              <a:buNone/>
            </a:pPr>
            <a:r>
              <a:rPr lang="en-US" dirty="0"/>
              <a:t>	</a:t>
            </a:r>
            <a:r>
              <a:rPr lang="en-US" dirty="0" smtClean="0"/>
              <a:t>			Source: Rick Lynch/NOW Winter 2013</a:t>
            </a:r>
            <a:endParaRPr lang="en-US" dirty="0"/>
          </a:p>
        </p:txBody>
      </p:sp>
    </p:spTree>
    <p:extLst>
      <p:ext uri="{BB962C8B-B14F-4D97-AF65-F5344CB8AC3E}">
        <p14:creationId xmlns:p14="http://schemas.microsoft.com/office/powerpoint/2010/main" val="1702413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Georgia Gives Day info</a:t>
            </a:r>
            <a:endParaRPr lang="en-US" b="1" dirty="0">
              <a:solidFill>
                <a:srgbClr val="FF0000"/>
              </a:solidFill>
            </a:endParaRPr>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www.gcn.org/blog/Georgia-Gives-Day/Georgia-Gives-Day-2014-By-the-Numbers</a:t>
            </a:r>
            <a:endParaRPr lang="en-US" dirty="0" smtClean="0"/>
          </a:p>
          <a:p>
            <a:pPr marL="0" indent="0">
              <a:buNone/>
            </a:pPr>
            <a:endParaRPr lang="en-US" dirty="0"/>
          </a:p>
        </p:txBody>
      </p:sp>
    </p:spTree>
    <p:extLst>
      <p:ext uri="{BB962C8B-B14F-4D97-AF65-F5344CB8AC3E}">
        <p14:creationId xmlns:p14="http://schemas.microsoft.com/office/powerpoint/2010/main" val="19063806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091232" y="1600200"/>
            <a:ext cx="6958360" cy="4343400"/>
          </a:xfrm>
        </p:spPr>
      </p:pic>
    </p:spTree>
    <p:extLst>
      <p:ext uri="{BB962C8B-B14F-4D97-AF65-F5344CB8AC3E}">
        <p14:creationId xmlns:p14="http://schemas.microsoft.com/office/powerpoint/2010/main" val="3869501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Fundraising:</a:t>
            </a:r>
            <a:br>
              <a:rPr lang="en-US" dirty="0" smtClean="0"/>
            </a:br>
            <a:r>
              <a:rPr lang="en-US" dirty="0" smtClean="0"/>
              <a:t>Before the “Big Ask”</a:t>
            </a:r>
            <a:endParaRPr lang="en-US" dirty="0"/>
          </a:p>
        </p:txBody>
      </p:sp>
      <p:sp>
        <p:nvSpPr>
          <p:cNvPr id="3" name="Content Placeholder 2"/>
          <p:cNvSpPr>
            <a:spLocks noGrp="1"/>
          </p:cNvSpPr>
          <p:nvPr>
            <p:ph idx="1"/>
          </p:nvPr>
        </p:nvSpPr>
        <p:spPr/>
        <p:txBody>
          <a:bodyPr/>
          <a:lstStyle/>
          <a:p>
            <a:r>
              <a:rPr lang="en-US" dirty="0" smtClean="0"/>
              <a:t>Assuming they’re interested, even enthused, they’re still not going to toss their money into a black hole</a:t>
            </a:r>
          </a:p>
          <a:p>
            <a:pPr>
              <a:buFont typeface="Wingdings" charset="0"/>
              <a:buChar char="è"/>
            </a:pPr>
            <a:r>
              <a:rPr lang="en-US" dirty="0" smtClean="0">
                <a:sym typeface="Wingdings"/>
              </a:rPr>
              <a:t> Are you doing important work?</a:t>
            </a:r>
          </a:p>
          <a:p>
            <a:pPr>
              <a:buFont typeface="Wingdings" charset="0"/>
              <a:buChar char="è"/>
            </a:pPr>
            <a:r>
              <a:rPr lang="en-US" dirty="0" smtClean="0">
                <a:sym typeface="Wingdings"/>
              </a:rPr>
              <a:t> Are you well managed?</a:t>
            </a:r>
          </a:p>
          <a:p>
            <a:pPr>
              <a:buFont typeface="Wingdings" charset="0"/>
              <a:buChar char="è"/>
            </a:pPr>
            <a:r>
              <a:rPr lang="en-US" dirty="0" smtClean="0">
                <a:sym typeface="Wingdings"/>
              </a:rPr>
              <a:t> Will my gift make a difference?</a:t>
            </a:r>
          </a:p>
          <a:p>
            <a:pPr>
              <a:buFont typeface="Wingdings" charset="0"/>
              <a:buChar char="è"/>
            </a:pPr>
            <a:r>
              <a:rPr lang="en-US" dirty="0">
                <a:sym typeface="Wingdings"/>
              </a:rPr>
              <a:t> </a:t>
            </a:r>
            <a:r>
              <a:rPr lang="en-US" dirty="0" smtClean="0">
                <a:sym typeface="Wingdings"/>
              </a:rPr>
              <a:t>Will the experience be satisfying to me?</a:t>
            </a:r>
          </a:p>
          <a:p>
            <a:pPr marL="0" indent="0">
              <a:buNone/>
            </a:pPr>
            <a:r>
              <a:rPr lang="en-US" dirty="0">
                <a:sym typeface="Wingdings"/>
              </a:rPr>
              <a:t>	</a:t>
            </a:r>
            <a:r>
              <a:rPr lang="en-US" sz="1800" dirty="0" smtClean="0">
                <a:sym typeface="Wingdings"/>
              </a:rPr>
              <a:t>Source: Howard Stevenson &amp; Shirley Spence/NOW Winter 2014</a:t>
            </a:r>
            <a:endParaRPr lang="en-US" sz="1800" dirty="0"/>
          </a:p>
        </p:txBody>
      </p:sp>
    </p:spTree>
    <p:extLst>
      <p:ext uri="{BB962C8B-B14F-4D97-AF65-F5344CB8AC3E}">
        <p14:creationId xmlns:p14="http://schemas.microsoft.com/office/powerpoint/2010/main" val="1804158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sz="3600" u="sng" dirty="0" smtClean="0"/>
              <a:t>Additional resources </a:t>
            </a:r>
          </a:p>
          <a:p>
            <a:pPr marL="0" indent="0" algn="ctr">
              <a:buNone/>
            </a:pPr>
            <a:r>
              <a:rPr lang="en-US" sz="3600" dirty="0" smtClean="0"/>
              <a:t>greatleadersserve.com</a:t>
            </a:r>
          </a:p>
          <a:p>
            <a:pPr marL="0" indent="0" algn="ctr">
              <a:buNone/>
            </a:pPr>
            <a:r>
              <a:rPr lang="en-US" sz="3600" dirty="0" smtClean="0"/>
              <a:t>casefoundation.org</a:t>
            </a:r>
          </a:p>
          <a:p>
            <a:pPr marL="0" indent="0" algn="ctr">
              <a:buNone/>
            </a:pPr>
            <a:r>
              <a:rPr lang="en-US" sz="3600" dirty="0"/>
              <a:t>t</a:t>
            </a:r>
            <a:r>
              <a:rPr lang="en-US" sz="3600" dirty="0" smtClean="0"/>
              <a:t>hemillennialimpact.com</a:t>
            </a:r>
          </a:p>
          <a:p>
            <a:endParaRPr lang="en-US" dirty="0"/>
          </a:p>
          <a:p>
            <a:endParaRPr lang="en-US" dirty="0" smtClean="0"/>
          </a:p>
          <a:p>
            <a:endParaRPr lang="en-US" dirty="0"/>
          </a:p>
          <a:p>
            <a:r>
              <a:rPr lang="en-US" dirty="0" smtClean="0"/>
              <a:t>Contact: Nicole Morado – </a:t>
            </a:r>
            <a:r>
              <a:rPr lang="en-US" dirty="0" smtClean="0">
                <a:hlinkClick r:id="rId2"/>
              </a:rPr>
              <a:t>nmorado@gcn.org</a:t>
            </a:r>
            <a:r>
              <a:rPr lang="en-US" dirty="0" smtClean="0"/>
              <a:t> – for more information about the consulting practice at Georgia Center for Nonprofits</a:t>
            </a:r>
            <a:endParaRPr lang="en-US" dirty="0"/>
          </a:p>
        </p:txBody>
      </p:sp>
    </p:spTree>
    <p:extLst>
      <p:ext uri="{BB962C8B-B14F-4D97-AF65-F5344CB8AC3E}">
        <p14:creationId xmlns:p14="http://schemas.microsoft.com/office/powerpoint/2010/main" val="551040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Vantage Points</a:t>
            </a:r>
            <a:endParaRPr lang="en-US" dirty="0"/>
          </a:p>
        </p:txBody>
      </p:sp>
      <p:sp>
        <p:nvSpPr>
          <p:cNvPr id="3" name="Content Placeholder 2"/>
          <p:cNvSpPr>
            <a:spLocks noGrp="1"/>
          </p:cNvSpPr>
          <p:nvPr>
            <p:ph idx="1"/>
          </p:nvPr>
        </p:nvSpPr>
        <p:spPr/>
        <p:txBody>
          <a:bodyPr/>
          <a:lstStyle/>
          <a:p>
            <a:endParaRPr lang="en-US" dirty="0" smtClean="0"/>
          </a:p>
          <a:p>
            <a:r>
              <a:rPr lang="en-US" dirty="0" smtClean="0"/>
              <a:t>Boardroom</a:t>
            </a:r>
          </a:p>
          <a:p>
            <a:r>
              <a:rPr lang="en-US" dirty="0" smtClean="0"/>
              <a:t>Corner Office</a:t>
            </a:r>
          </a:p>
          <a:p>
            <a:r>
              <a:rPr lang="en-US" dirty="0"/>
              <a:t>C</a:t>
            </a:r>
            <a:r>
              <a:rPr lang="en-US" dirty="0" smtClean="0"/>
              <a:t>ommunity</a:t>
            </a:r>
            <a:endParaRPr lang="en-US" dirty="0"/>
          </a:p>
        </p:txBody>
      </p:sp>
    </p:spTree>
    <p:extLst>
      <p:ext uri="{BB962C8B-B14F-4D97-AF65-F5344CB8AC3E}">
        <p14:creationId xmlns:p14="http://schemas.microsoft.com/office/powerpoint/2010/main" val="3329215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225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2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0"/>
                            </p:stCondLst>
                            <p:childTnLst>
                              <p:par>
                                <p:cTn id="15" presetID="2" presetClass="entr" presetSubtype="4" fill="hold" nodeType="afterEffect">
                                  <p:stCondLst>
                                    <p:cond delay="250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Leadership: </a:t>
            </a:r>
            <a:r>
              <a:rPr lang="en-US" b="1" dirty="0" smtClean="0"/>
              <a:t/>
            </a:r>
            <a:br>
              <a:rPr lang="en-US" b="1" dirty="0" smtClean="0"/>
            </a:br>
            <a:r>
              <a:rPr lang="en-US" b="1" dirty="0" smtClean="0"/>
              <a:t>Why </a:t>
            </a:r>
            <a:r>
              <a:rPr lang="en-US" dirty="0" smtClean="0"/>
              <a:t>do they </a:t>
            </a:r>
            <a:r>
              <a:rPr lang="en-US" b="1" dirty="0" smtClean="0"/>
              <a:t>serve</a:t>
            </a:r>
            <a:r>
              <a:rPr lang="en-US" dirty="0" smtClean="0"/>
              <a: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1. </a:t>
            </a:r>
            <a:r>
              <a:rPr lang="en-US" dirty="0" smtClean="0"/>
              <a:t>To </a:t>
            </a:r>
            <a:r>
              <a:rPr lang="en-US" dirty="0"/>
              <a:t>serve the organization and contribute to its success</a:t>
            </a:r>
            <a:br>
              <a:rPr lang="en-US" dirty="0"/>
            </a:br>
            <a:r>
              <a:rPr lang="en-US" dirty="0"/>
              <a:t>2. To be helpful to others</a:t>
            </a:r>
            <a:br>
              <a:rPr lang="en-US" dirty="0"/>
            </a:br>
            <a:r>
              <a:rPr lang="en-US" dirty="0"/>
              <a:t>3. To contribute to society</a:t>
            </a:r>
            <a:br>
              <a:rPr lang="en-US" dirty="0"/>
            </a:br>
            <a:r>
              <a:rPr lang="en-US" dirty="0"/>
              <a:t>4. Sense of duty/commitment to the mission</a:t>
            </a:r>
            <a:br>
              <a:rPr lang="en-US" dirty="0"/>
            </a:br>
            <a:r>
              <a:rPr lang="en-US" dirty="0"/>
              <a:t>5. To help the </a:t>
            </a:r>
            <a:r>
              <a:rPr lang="en-US" dirty="0" smtClean="0"/>
              <a:t>particular </a:t>
            </a:r>
            <a:r>
              <a:rPr lang="en-US" dirty="0"/>
              <a:t>group that this organization serves</a:t>
            </a:r>
            <a:br>
              <a:rPr lang="en-US" dirty="0"/>
            </a:br>
            <a:r>
              <a:rPr lang="en-US" dirty="0"/>
              <a:t>6. To share my expertise and professional skills</a:t>
            </a:r>
            <a:br>
              <a:rPr lang="en-US" dirty="0"/>
            </a:br>
            <a:r>
              <a:rPr lang="en-US" dirty="0"/>
              <a:t>7. Out </a:t>
            </a:r>
            <a:r>
              <a:rPr lang="en-US" dirty="0" smtClean="0"/>
              <a:t>of loyalty </a:t>
            </a:r>
            <a:r>
              <a:rPr lang="en-US" dirty="0"/>
              <a:t>to and respect for the organization</a:t>
            </a:r>
            <a:br>
              <a:rPr lang="en-US" dirty="0"/>
            </a:br>
            <a:r>
              <a:rPr lang="en-US" dirty="0"/>
              <a:t>8. A</a:t>
            </a:r>
            <a:r>
              <a:rPr lang="en-US" dirty="0" smtClean="0"/>
              <a:t> </a:t>
            </a:r>
            <a:r>
              <a:rPr lang="en-US" dirty="0"/>
              <a:t>desire to work with others</a:t>
            </a:r>
            <a:br>
              <a:rPr lang="en-US" dirty="0"/>
            </a:br>
            <a:r>
              <a:rPr lang="en-US" dirty="0" smtClean="0"/>
              <a:t>9. To </a:t>
            </a:r>
            <a:r>
              <a:rPr lang="en-US" dirty="0"/>
              <a:t>learn more about the </a:t>
            </a:r>
            <a:r>
              <a:rPr lang="en-US" dirty="0" smtClean="0"/>
              <a:t>organization &amp; the </a:t>
            </a:r>
            <a:r>
              <a:rPr lang="en-US" dirty="0"/>
              <a:t>cause it supports</a:t>
            </a:r>
            <a:br>
              <a:rPr lang="en-US" dirty="0"/>
            </a:br>
            <a:r>
              <a:rPr lang="en-US" dirty="0"/>
              <a:t>10. Opportunity for personal growth</a:t>
            </a:r>
          </a:p>
          <a:p>
            <a:pPr marL="0" indent="0">
              <a:buNone/>
            </a:pPr>
            <a:r>
              <a:rPr lang="en-US" sz="1900" dirty="0"/>
              <a:t>Source: Board Member Motivation at Georgia Non­profits, GCN/Old </a:t>
            </a:r>
            <a:r>
              <a:rPr lang="en-US" sz="1900" dirty="0" smtClean="0"/>
              <a:t>Dominion </a:t>
            </a:r>
            <a:r>
              <a:rPr lang="en-US" sz="1900" dirty="0"/>
              <a:t>University/Seattle </a:t>
            </a:r>
            <a:r>
              <a:rPr lang="en-US" sz="1900" dirty="0" smtClean="0"/>
              <a:t>University / NOW Winter 2014</a:t>
            </a:r>
            <a:endParaRPr lang="en-US" sz="1900" dirty="0"/>
          </a:p>
          <a:p>
            <a:endParaRPr lang="en-US" dirty="0"/>
          </a:p>
        </p:txBody>
      </p:sp>
    </p:spTree>
    <p:extLst>
      <p:ext uri="{BB962C8B-B14F-4D97-AF65-F5344CB8AC3E}">
        <p14:creationId xmlns:p14="http://schemas.microsoft.com/office/powerpoint/2010/main" val="1958816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the Board on Board?</a:t>
            </a:r>
            <a:endParaRPr lang="en-US" dirty="0"/>
          </a:p>
        </p:txBody>
      </p:sp>
      <p:sp>
        <p:nvSpPr>
          <p:cNvPr id="3" name="Content Placeholder 2"/>
          <p:cNvSpPr>
            <a:spLocks noGrp="1"/>
          </p:cNvSpPr>
          <p:nvPr>
            <p:ph idx="1"/>
          </p:nvPr>
        </p:nvSpPr>
        <p:spPr/>
        <p:txBody>
          <a:bodyPr/>
          <a:lstStyle/>
          <a:p>
            <a:r>
              <a:rPr lang="en-US" dirty="0" smtClean="0"/>
              <a:t>Why was each member recruited/”voluntold” </a:t>
            </a:r>
          </a:p>
          <a:p>
            <a:r>
              <a:rPr lang="en-US" dirty="0" smtClean="0"/>
              <a:t>What will they do this year?</a:t>
            </a:r>
          </a:p>
          <a:p>
            <a:pPr marL="0" indent="0">
              <a:buNone/>
            </a:pPr>
            <a:endParaRPr lang="en-US" dirty="0"/>
          </a:p>
        </p:txBody>
      </p:sp>
    </p:spTree>
    <p:extLst>
      <p:ext uri="{BB962C8B-B14F-4D97-AF65-F5344CB8AC3E}">
        <p14:creationId xmlns:p14="http://schemas.microsoft.com/office/powerpoint/2010/main" val="3964578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Steps to a Leadership Plan</a:t>
            </a:r>
            <a:endParaRPr lang="en-US" dirty="0"/>
          </a:p>
        </p:txBody>
      </p:sp>
      <p:sp>
        <p:nvSpPr>
          <p:cNvPr id="3" name="Content Placeholder 2"/>
          <p:cNvSpPr>
            <a:spLocks noGrp="1"/>
          </p:cNvSpPr>
          <p:nvPr>
            <p:ph idx="1"/>
          </p:nvPr>
        </p:nvSpPr>
        <p:spPr>
          <a:xfrm>
            <a:off x="549275" y="1600201"/>
            <a:ext cx="8042276" cy="4732360"/>
          </a:xfrm>
        </p:spPr>
        <p:txBody>
          <a:bodyPr>
            <a:normAutofit fontScale="77500" lnSpcReduction="20000"/>
          </a:bodyPr>
          <a:lstStyle/>
          <a:p>
            <a:pPr marL="457200" indent="-457200">
              <a:buFont typeface="+mj-lt"/>
              <a:buAutoNum type="arabicPeriod"/>
            </a:pPr>
            <a:r>
              <a:rPr lang="en-US" dirty="0" smtClean="0"/>
              <a:t>Discuss interests &amp; strengths</a:t>
            </a:r>
          </a:p>
          <a:p>
            <a:pPr marL="457200" indent="-457200">
              <a:buFont typeface="+mj-lt"/>
              <a:buAutoNum type="arabicPeriod"/>
            </a:pPr>
            <a:r>
              <a:rPr lang="en-US" dirty="0" smtClean="0"/>
              <a:t>Looking at where interests and strengths align, develop a set of goals for the year. These goals should all follow the SMART rubric: Specific, Measurable, Achievable, Realistic, Time-bound</a:t>
            </a:r>
          </a:p>
          <a:p>
            <a:pPr marL="457200" indent="-457200">
              <a:buFont typeface="+mj-lt"/>
              <a:buAutoNum type="arabicPeriod"/>
            </a:pPr>
            <a:r>
              <a:rPr lang="en-US" dirty="0" smtClean="0"/>
              <a:t>Create at least one action step for every goal – practical and specific</a:t>
            </a:r>
          </a:p>
          <a:p>
            <a:pPr marL="457200" indent="-457200">
              <a:buFont typeface="+mj-lt"/>
              <a:buAutoNum type="arabicPeriod"/>
            </a:pPr>
            <a:r>
              <a:rPr lang="en-US" dirty="0" smtClean="0"/>
              <a:t>Decide on a timetable for achieving each goal</a:t>
            </a:r>
          </a:p>
          <a:p>
            <a:pPr marL="457200" indent="-457200">
              <a:buFont typeface="+mj-lt"/>
              <a:buAutoNum type="arabicPeriod"/>
            </a:pPr>
            <a:r>
              <a:rPr lang="en-US" dirty="0" smtClean="0"/>
              <a:t>Determine an evaluation method for each goal – how you will measure what has been accomplished</a:t>
            </a:r>
          </a:p>
          <a:p>
            <a:pPr marL="457200" indent="-457200">
              <a:buFont typeface="+mj-lt"/>
              <a:buAutoNum type="arabicPeriod"/>
            </a:pPr>
            <a:r>
              <a:rPr lang="en-US" dirty="0" smtClean="0"/>
              <a:t>Discuss the kinds of support your board member will need to fulfill their goals, including technical considerations and personnel to involve     		</a:t>
            </a:r>
          </a:p>
          <a:p>
            <a:pPr marL="0" indent="0">
              <a:buNone/>
            </a:pPr>
            <a:r>
              <a:rPr lang="en-US" dirty="0" smtClean="0"/>
              <a:t>			 </a:t>
            </a:r>
            <a:r>
              <a:rPr lang="en-US" sz="2100" dirty="0" smtClean="0"/>
              <a:t>Source: Moving in the Spirit/NOW Winter 2014</a:t>
            </a:r>
          </a:p>
          <a:p>
            <a:endParaRPr lang="en-US" dirty="0"/>
          </a:p>
        </p:txBody>
      </p:sp>
    </p:spTree>
    <p:extLst>
      <p:ext uri="{BB962C8B-B14F-4D97-AF65-F5344CB8AC3E}">
        <p14:creationId xmlns:p14="http://schemas.microsoft.com/office/powerpoint/2010/main" val="3029956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dirty="0" smtClean="0"/>
              <a:t>“Clear strategic planning is essential for a nonprofit’s success [and] shows thought leadership on the part of the staff and board, while also providing an entry point for a funder to identify where their goals and priorities align”- </a:t>
            </a:r>
          </a:p>
          <a:p>
            <a:pPr marL="1546225" lvl="5" indent="0">
              <a:buNone/>
            </a:pPr>
            <a:r>
              <a:rPr lang="en-US" dirty="0"/>
              <a:t>	</a:t>
            </a:r>
            <a:r>
              <a:rPr lang="en-US" dirty="0" smtClean="0"/>
              <a:t>		Karen Paty of Georgia Council for the Arts</a:t>
            </a:r>
          </a:p>
          <a:p>
            <a:r>
              <a:rPr lang="en-US" dirty="0" smtClean="0"/>
              <a:t>GCN findings: </a:t>
            </a:r>
          </a:p>
          <a:p>
            <a:pPr lvl="1"/>
            <a:r>
              <a:rPr lang="en-US" dirty="0" smtClean="0"/>
              <a:t>nearly half of all strategic plans don’t include revenue planning</a:t>
            </a:r>
          </a:p>
          <a:p>
            <a:pPr lvl="1"/>
            <a:r>
              <a:rPr lang="en-US" dirty="0" smtClean="0"/>
              <a:t>Many suffer from “low market focus” – no consideration of data from outside the organization (competitive landscape, larger economy, voices of the community)</a:t>
            </a:r>
          </a:p>
        </p:txBody>
      </p:sp>
    </p:spTree>
    <p:extLst>
      <p:ext uri="{BB962C8B-B14F-4D97-AF65-F5344CB8AC3E}">
        <p14:creationId xmlns:p14="http://schemas.microsoft.com/office/powerpoint/2010/main" val="207044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rgbClr val="FF0000"/>
                </a:solidFill>
              </a:rPr>
              <a:t>Strategic planning…and thinking:</a:t>
            </a:r>
            <a:endParaRPr lang="en-US" sz="2800" b="1" dirty="0">
              <a:solidFill>
                <a:srgbClr val="FF0000"/>
              </a:solidFill>
            </a:endParaRPr>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1138590" y="1600200"/>
            <a:ext cx="6863644" cy="4343400"/>
          </a:xfrm>
        </p:spPr>
      </p:pic>
    </p:spTree>
    <p:extLst>
      <p:ext uri="{BB962C8B-B14F-4D97-AF65-F5344CB8AC3E}">
        <p14:creationId xmlns:p14="http://schemas.microsoft.com/office/powerpoint/2010/main" val="342924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sz="2800" dirty="0" smtClean="0"/>
          </a:p>
          <a:p>
            <a:pPr marL="0" indent="0">
              <a:buNone/>
            </a:pPr>
            <a:r>
              <a:rPr lang="en-US" sz="2800" dirty="0" smtClean="0"/>
              <a:t>What are the </a:t>
            </a:r>
            <a:r>
              <a:rPr lang="en-US" sz="2800" b="1" dirty="0">
                <a:solidFill>
                  <a:srgbClr val="FF0000"/>
                </a:solidFill>
              </a:rPr>
              <a:t>2</a:t>
            </a:r>
            <a:r>
              <a:rPr lang="en-US" sz="2800" b="1" dirty="0" smtClean="0">
                <a:solidFill>
                  <a:srgbClr val="FF0000"/>
                </a:solidFill>
              </a:rPr>
              <a:t> Most Important </a:t>
            </a:r>
            <a:r>
              <a:rPr lang="en-US" sz="2800" dirty="0" smtClean="0"/>
              <a:t>things you must accomplish this year in the area of external relations to begin building sustainability for your organization/program/initiative?</a:t>
            </a:r>
            <a:endParaRPr lang="en-US" sz="2800" dirty="0"/>
          </a:p>
        </p:txBody>
      </p:sp>
    </p:spTree>
    <p:extLst>
      <p:ext uri="{BB962C8B-B14F-4D97-AF65-F5344CB8AC3E}">
        <p14:creationId xmlns:p14="http://schemas.microsoft.com/office/powerpoint/2010/main" val="1527212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1095</TotalTime>
  <Words>911</Words>
  <Application>Microsoft Office PowerPoint</Application>
  <PresentationFormat>On-screen Show (4:3)</PresentationFormat>
  <Paragraphs>142</Paragraphs>
  <Slides>26</Slides>
  <Notes>10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Breeze</vt:lpstr>
      <vt:lpstr>Where You Lead, They Will Follow</vt:lpstr>
      <vt:lpstr>Georgia Center for Nonprofits</vt:lpstr>
      <vt:lpstr>3 Vantage Points</vt:lpstr>
      <vt:lpstr>Board Leadership:  Why do they serve?</vt:lpstr>
      <vt:lpstr>WHY is the Board on Board?</vt:lpstr>
      <vt:lpstr>6 Steps to a Leadership Plan</vt:lpstr>
      <vt:lpstr>PowerPoint Presentation</vt:lpstr>
      <vt:lpstr>Strategic planning…and thinking:</vt:lpstr>
      <vt:lpstr>PowerPoint Presentation</vt:lpstr>
      <vt:lpstr>Organizational Leadership</vt:lpstr>
      <vt:lpstr>The 5 Levels of Leadership</vt:lpstr>
      <vt:lpstr>Leadership Development</vt:lpstr>
      <vt:lpstr>Seriously Consider HR</vt:lpstr>
      <vt:lpstr>73% of Atlanta nonprofits do not have written succession plans</vt:lpstr>
      <vt:lpstr>Leadership in the Commmunity</vt:lpstr>
      <vt:lpstr>Thought Leadership</vt:lpstr>
      <vt:lpstr>5 Steps To Create Thought Leadership That Drives Results</vt:lpstr>
      <vt:lpstr>PowerPoint Presentation</vt:lpstr>
      <vt:lpstr>Partnerships</vt:lpstr>
      <vt:lpstr>Volunteer Engagement</vt:lpstr>
      <vt:lpstr>Millennials</vt:lpstr>
      <vt:lpstr>Connecting with Volunteers</vt:lpstr>
      <vt:lpstr>Georgia Gives Day info</vt:lpstr>
      <vt:lpstr>PowerPoint Presentation</vt:lpstr>
      <vt:lpstr>Fundraising: Before the “Big Ask”</vt:lpstr>
      <vt:lpstr>Q &amp;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Meals on Wheels Association of Georgia</dc:title>
  <dc:creator>K D</dc:creator>
  <cp:lastModifiedBy>Erwin, Katherine</cp:lastModifiedBy>
  <cp:revision>46</cp:revision>
  <cp:lastPrinted>2015-04-28T21:23:56Z</cp:lastPrinted>
  <dcterms:created xsi:type="dcterms:W3CDTF">2015-04-28T03:28:37Z</dcterms:created>
  <dcterms:modified xsi:type="dcterms:W3CDTF">2015-07-20T15:57:59Z</dcterms:modified>
</cp:coreProperties>
</file>