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47"/>
  </p:notesMasterIdLst>
  <p:handoutMasterIdLst>
    <p:handoutMasterId r:id="rId48"/>
  </p:handoutMasterIdLst>
  <p:sldIdLst>
    <p:sldId id="338" r:id="rId2"/>
    <p:sldId id="287" r:id="rId3"/>
    <p:sldId id="383" r:id="rId4"/>
    <p:sldId id="384" r:id="rId5"/>
    <p:sldId id="385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378" r:id="rId16"/>
    <p:sldId id="379" r:id="rId17"/>
    <p:sldId id="380" r:id="rId18"/>
    <p:sldId id="381" r:id="rId19"/>
    <p:sldId id="382" r:id="rId20"/>
    <p:sldId id="269" r:id="rId21"/>
    <p:sldId id="262" r:id="rId22"/>
    <p:sldId id="347" r:id="rId23"/>
    <p:sldId id="317" r:id="rId24"/>
    <p:sldId id="348" r:id="rId25"/>
    <p:sldId id="349" r:id="rId26"/>
    <p:sldId id="289" r:id="rId27"/>
    <p:sldId id="351" r:id="rId28"/>
    <p:sldId id="356" r:id="rId29"/>
    <p:sldId id="312" r:id="rId30"/>
    <p:sldId id="311" r:id="rId31"/>
    <p:sldId id="386" r:id="rId32"/>
    <p:sldId id="387" r:id="rId33"/>
    <p:sldId id="390" r:id="rId34"/>
    <p:sldId id="389" r:id="rId35"/>
    <p:sldId id="388" r:id="rId36"/>
    <p:sldId id="393" r:id="rId37"/>
    <p:sldId id="391" r:id="rId38"/>
    <p:sldId id="400" r:id="rId39"/>
    <p:sldId id="395" r:id="rId40"/>
    <p:sldId id="394" r:id="rId41"/>
    <p:sldId id="396" r:id="rId42"/>
    <p:sldId id="397" r:id="rId43"/>
    <p:sldId id="333" r:id="rId44"/>
    <p:sldId id="367" r:id="rId45"/>
    <p:sldId id="344" r:id="rId4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16" autoAdjust="0"/>
    <p:restoredTop sz="93161" autoAdjust="0"/>
  </p:normalViewPr>
  <p:slideViewPr>
    <p:cSldViewPr>
      <p:cViewPr>
        <p:scale>
          <a:sx n="60" d="100"/>
          <a:sy n="60" d="100"/>
        </p:scale>
        <p:origin x="-3090" y="-1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>
              <a:defRPr sz="1200"/>
            </a:lvl1pPr>
          </a:lstStyle>
          <a:p>
            <a:fld id="{B8E9A18A-83D3-410F-8193-BD68383866F3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>
              <a:defRPr sz="1200"/>
            </a:lvl1pPr>
          </a:lstStyle>
          <a:p>
            <a:fld id="{ACA4ACCA-8268-4951-9E86-9AB6ADA931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21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>
              <a:defRPr sz="1200"/>
            </a:lvl1pPr>
          </a:lstStyle>
          <a:p>
            <a:fld id="{080C0B66-0D79-41BA-9CA5-1479023403A7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8500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2" tIns="46151" rIns="92302" bIns="4615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2302" tIns="46151" rIns="92302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>
              <a:defRPr sz="1200"/>
            </a:lvl1pPr>
          </a:lstStyle>
          <a:p>
            <a:fld id="{59820823-FB10-41A3-A049-B987080A8D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944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20823-FB10-41A3-A049-B987080A8DC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556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solicited</a:t>
            </a:r>
            <a:r>
              <a:rPr lang="en-US" baseline="0" dirty="0" smtClean="0"/>
              <a:t> feedback from residents in NPUs V, X, Y, and Z.  Neighborhoods of these NPUs include Summerhill, Pittsburgh, Lakewood Heights, South Atlanta, and Thomasville Heights (among others). Primary zip codes: 30310, 30315, and 30354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E832C-7C8A-4E6E-B861-18EA06033405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20823-FB10-41A3-A049-B987080A8DC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1837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20823-FB10-41A3-A049-B987080A8DC8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2489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mitigate challenges; governance</a:t>
            </a:r>
            <a:r>
              <a:rPr lang="en-US" baseline="0" dirty="0" smtClean="0"/>
              <a:t> vs advisory-implies powerlessness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20823-FB10-41A3-A049-B987080A8DC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646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Majority of board members are AA; board</a:t>
            </a:r>
            <a:r>
              <a:rPr lang="en-US" baseline="0" dirty="0" smtClean="0"/>
              <a:t> members must represent community. </a:t>
            </a:r>
            <a:r>
              <a:rPr lang="en-US" dirty="0" err="1" smtClean="0"/>
              <a:t>ccb</a:t>
            </a:r>
            <a:r>
              <a:rPr lang="en-US" dirty="0" smtClean="0"/>
              <a:t> members receive an incentive</a:t>
            </a:r>
            <a:r>
              <a:rPr lang="en-US" baseline="0" dirty="0" smtClean="0"/>
              <a:t> for attending meetings; formal process of voting, interviewing board members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20823-FB10-41A3-A049-B987080A8DC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9692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2099A5-5FC9-482F-A800-CB2E767C7699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434" indent="-227434">
              <a:buFont typeface="Monotype Sorts" pitchFamily="2" charset="2"/>
              <a:buAutoNum type="arabicPeriod" startAt="6"/>
            </a:pPr>
            <a:r>
              <a:rPr lang="en-US" sz="1900" b="1" dirty="0" smtClean="0"/>
              <a:t>Research cannot be just data-gathering, community needs services and jobs- Community residents hired to conduct research,</a:t>
            </a:r>
            <a:r>
              <a:rPr lang="en-US" sz="1900" b="1" baseline="0" dirty="0" smtClean="0"/>
              <a:t> coordinate (CHWs); provided TA and </a:t>
            </a:r>
            <a:r>
              <a:rPr lang="en-US" sz="1900" b="1" baseline="0" dirty="0" err="1" smtClean="0"/>
              <a:t>minigrants</a:t>
            </a:r>
            <a:r>
              <a:rPr lang="en-US" sz="1900" b="1" baseline="0" dirty="0" smtClean="0"/>
              <a:t> up to $5000 for projects</a:t>
            </a:r>
          </a:p>
          <a:p>
            <a:pPr marL="227434" indent="-227434">
              <a:buFont typeface="Monotype Sorts" pitchFamily="2" charset="2"/>
              <a:buAutoNum type="arabicPeriod" startAt="6"/>
            </a:pPr>
            <a:r>
              <a:rPr lang="en-US" sz="1900" b="1" baseline="0" dirty="0" smtClean="0"/>
              <a:t>Participate in developing the message and results shared (avoid negative) ; cant just leave the community because funding ends, some projects do end but partnership remains;</a:t>
            </a:r>
            <a:endParaRPr lang="en-US" sz="1900" b="1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71A843-6360-42D5-84D0-11A223A58C4D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93850" y="219075"/>
            <a:ext cx="4041775" cy="30321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094" y="3483001"/>
            <a:ext cx="5029815" cy="4183696"/>
          </a:xfrm>
        </p:spPr>
        <p:txBody>
          <a:bodyPr>
            <a:normAutofit/>
          </a:bodyPr>
          <a:lstStyle/>
          <a:p>
            <a:pPr marL="228538" indent="-228538">
              <a:buFontTx/>
              <a:buAutoNum type="arabicPeriod"/>
              <a:defRPr/>
            </a:pPr>
            <a:r>
              <a:rPr lang="en-US" sz="1900" dirty="0" smtClean="0"/>
              <a:t>Mutual respect to mitigate trust issues; Decision making at every level ; informed consent-community consent through </a:t>
            </a:r>
            <a:r>
              <a:rPr lang="en-US" sz="1900" dirty="0" err="1" smtClean="0"/>
              <a:t>ccb</a:t>
            </a:r>
            <a:r>
              <a:rPr lang="en-US" sz="1900" dirty="0" smtClean="0"/>
              <a:t> IRB; Important to design culturally sensitive interventions</a:t>
            </a:r>
            <a:endParaRPr lang="en-US" sz="1900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20823-FB10-41A3-A049-B987080A8DC8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9295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20823-FB10-41A3-A049-B987080A8DC8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07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20823-FB10-41A3-A049-B987080A8DC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478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29986A-F61D-4537-A0E2-BD3C77694DF1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65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65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65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65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65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65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65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65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65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FB522B-A218-4B74-9747-691D12684C1F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2" eaLnBrk="1" hangingPunct="1"/>
            <a:r>
              <a:rPr lang="en-US" altLang="en-US" sz="2000" smtClean="0"/>
              <a:t>What data do you need? -- Do you have a commitment from the agency in charge of records to release them to you? </a:t>
            </a:r>
          </a:p>
          <a:p>
            <a:pPr marL="0" lvl="2" eaLnBrk="1" hangingPunct="1"/>
            <a:r>
              <a:rPr lang="en-US" altLang="en-US" sz="2000" smtClean="0"/>
              <a:t>Participant observation – discuss high school mental health ethnography</a:t>
            </a:r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7444CB9-01F3-4CFB-A00B-469AD7BC5BDB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20823-FB10-41A3-A049-B987080A8DC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008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F5F346-3994-4795-902C-F1A1CB7E1B8B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r>
              <a:rPr lang="en-US" sz="2000" dirty="0" smtClean="0"/>
              <a:t>The mission is to advance scientific knowledge in the field of prevention in African American and other minority communities and to disseminate new information and strategies of prevention.</a:t>
            </a:r>
          </a:p>
          <a:p>
            <a:endParaRPr lang="en-US" sz="2000" dirty="0" smtClean="0"/>
          </a:p>
          <a:p>
            <a:pPr defTabSz="923018">
              <a:defRPr/>
            </a:pPr>
            <a:r>
              <a:rPr lang="en-US" sz="2000" dirty="0" smtClean="0"/>
              <a:t>MSM PRC engages in interdisciplinary, applied prevention research, community capacity building and evaluation using evidence-based and participatory approaches in collaboration with community partners; federal, state, and local health and education agencies; and other universities. The research focus of MSM PRC includes: reduction of HIV risk behavior, cancer prevention, youth violence prevention and reduction, adolescent health promotion, men's health promotion, environmental health, and cardiovascular disease prevention.</a:t>
            </a:r>
          </a:p>
          <a:p>
            <a:r>
              <a:rPr lang="en-US" sz="2000" dirty="0" smtClean="0"/>
              <a:t>The Center’s mission is to advance scientific knowledge in the field of prevention in African American and other minority communities and to disseminate new information and strategies of prevention. </a:t>
            </a:r>
            <a:endParaRPr lang="en-US" sz="20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20823-FB10-41A3-A049-B987080A8DC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3743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Morehouse School of Medicine, GA State, Emory; housing authority,</a:t>
            </a:r>
            <a:r>
              <a:rPr lang="en-US" baseline="0" dirty="0" smtClean="0"/>
              <a:t> community planning orgs, school representatives, health </a:t>
            </a:r>
            <a:r>
              <a:rPr lang="en-US" baseline="0" dirty="0" err="1" smtClean="0"/>
              <a:t>dept</a:t>
            </a:r>
            <a:r>
              <a:rPr lang="en-US" baseline="0" dirty="0" smtClean="0"/>
              <a:t>, nonprofit, community residents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20823-FB10-41A3-A049-B987080A8DC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23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288CEA-016D-459B-A424-D8D617E4FD8D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6BF78C-3462-4C0F-821E-B3DD4C80E6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88CEA-016D-459B-A424-D8D617E4FD8D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6BF78C-3462-4C0F-821E-B3DD4C80E6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88CEA-016D-459B-A424-D8D617E4FD8D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6BF78C-3462-4C0F-821E-B3DD4C80E6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88CEA-016D-459B-A424-D8D617E4FD8D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6BF78C-3462-4C0F-821E-B3DD4C80E6F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88CEA-016D-459B-A424-D8D617E4FD8D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88CEA-016D-459B-A424-D8D617E4FD8D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6BF78C-3462-4C0F-821E-B3DD4C80E6F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288CEA-016D-459B-A424-D8D617E4FD8D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6BF78C-3462-4C0F-821E-B3DD4C80E6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288CEA-016D-459B-A424-D8D617E4FD8D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6BF78C-3462-4C0F-821E-B3DD4C80E6F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288CEA-016D-459B-A424-D8D617E4FD8D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6BF78C-3462-4C0F-821E-B3DD4C80E6F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288CEA-016D-459B-A424-D8D617E4FD8D}" type="datetimeFigureOut">
              <a:rPr lang="en-US" smtClean="0"/>
              <a:pPr/>
              <a:t>7/22/2015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66BF78C-3462-4C0F-821E-B3DD4C80E6F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15" cstate="print"/>
          <a:srcRect l="25031" t="72797" r="24911" b="2940"/>
          <a:stretch>
            <a:fillRect/>
          </a:stretch>
        </p:blipFill>
        <p:spPr bwMode="auto">
          <a:xfrm>
            <a:off x="7848600" y="6019800"/>
            <a:ext cx="990600" cy="66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y-data.com/zips/30344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152400"/>
            <a:ext cx="8534400" cy="2895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54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Evaluation: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Building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the Evidence To Demonstrate Impacts and Outcomes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3733801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Latrice Rollins, PhD, MSW</a:t>
            </a:r>
          </a:p>
          <a:p>
            <a:pPr algn="ctr">
              <a:lnSpc>
                <a:spcPct val="80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Assistant Director of Evaluation and Institutional Assessment</a:t>
            </a:r>
          </a:p>
          <a:p>
            <a:pPr algn="ctr">
              <a:lnSpc>
                <a:spcPct val="80000"/>
              </a:lnSpc>
            </a:pPr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Calvin McAllister, MPH</a:t>
            </a:r>
          </a:p>
          <a:p>
            <a:pPr algn="ctr">
              <a:lnSpc>
                <a:spcPct val="80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Research Assistant II</a:t>
            </a:r>
          </a:p>
          <a:p>
            <a:pPr algn="ctr">
              <a:lnSpc>
                <a:spcPct val="80000"/>
              </a:lnSpc>
            </a:pPr>
            <a:endParaRPr lang="en-US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Morehouse School of Medicine Prevention Research Center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Why wouldn't you use a participatory approach?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>
          <a:xfrm>
            <a:off x="457200" y="1524000"/>
            <a:ext cx="4040188" cy="495650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1">
              <a:lnSpc>
                <a:spcPct val="80000"/>
              </a:lnSpc>
            </a:pPr>
            <a:r>
              <a:rPr lang="en-US" altLang="en-US" sz="2400" dirty="0"/>
              <a:t>People's lives - illness, child care and relationship </a:t>
            </a:r>
            <a:r>
              <a:rPr lang="en-US" altLang="en-US" sz="2400" dirty="0" smtClean="0"/>
              <a:t>problems, etc. </a:t>
            </a:r>
            <a:r>
              <a:rPr lang="en-US" altLang="en-US" sz="2400" dirty="0"/>
              <a:t>- may cause delays or get in the way of the evaluation.                     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You may have to be creative about how you get, record, and report information. 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Funders and policy makers may not understand or believe</a:t>
            </a:r>
            <a:br>
              <a:rPr lang="en-US" altLang="en-US" sz="2400" dirty="0"/>
            </a:br>
            <a:r>
              <a:rPr lang="en-US" altLang="en-US" sz="2400" dirty="0"/>
              <a:t>in participatory evaluation</a:t>
            </a:r>
            <a:r>
              <a:rPr lang="en-US" altLang="en-US" sz="1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291" name="Rectangle 3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457550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109728" indent="0" eaLnBrk="1" hangingPunct="1">
              <a:lnSpc>
                <a:spcPct val="80000"/>
              </a:lnSpc>
              <a:buNone/>
            </a:pPr>
            <a:endParaRPr lang="en-US" alt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It takes more time than conventional process.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It takes the establishment of trust among all participants in the process.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You have to make sure that everyone's involved, not just "leaders" of various groups.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You have to train people to understand evaluation and how the participatory process works, as well as teaching them basic research skills.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You have to get buy-in and commitment from participants. 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47042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When would you use participatory evaluation?</a:t>
            </a:r>
          </a:p>
        </p:txBody>
      </p:sp>
      <p:sp>
        <p:nvSpPr>
          <p:cNvPr id="13315" name="Rectangle 3"/>
          <p:cNvSpPr>
            <a:spLocks noGrp="1"/>
          </p:cNvSpPr>
          <p:nvPr>
            <p:ph sz="quarter" idx="4294967295"/>
          </p:nvPr>
        </p:nvSpPr>
        <p:spPr>
          <a:xfrm>
            <a:off x="1298448" y="1828800"/>
            <a:ext cx="3200400" cy="42672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When you're already committed to a participatory process for your project.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When you have the time, or when results are more important than time.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When you can convince funders that it's a good idea.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When there may be issues in the community or population that outside evaluators (or program providers, for that matter) aren't likely to be aware of.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4663440" y="1828800"/>
            <a:ext cx="3200400" cy="4038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100" dirty="0"/>
              <a:t>When you need information that it will be difficult for anyone outside the community or population to get. </a:t>
            </a:r>
          </a:p>
          <a:p>
            <a:pPr>
              <a:lnSpc>
                <a:spcPct val="80000"/>
              </a:lnSpc>
            </a:pPr>
            <a:r>
              <a:rPr lang="en-US" altLang="en-US" sz="2100" dirty="0"/>
              <a:t>When part of the goal of the project is to empower participants and help them develop transferable skills. </a:t>
            </a:r>
          </a:p>
          <a:p>
            <a:pPr>
              <a:lnSpc>
                <a:spcPct val="80000"/>
              </a:lnSpc>
            </a:pPr>
            <a:r>
              <a:rPr lang="en-US" altLang="en-US" sz="2100" dirty="0"/>
              <a:t>When you want to bring the community or</a:t>
            </a:r>
            <a:br>
              <a:rPr lang="en-US" altLang="en-US" sz="2100" dirty="0"/>
            </a:br>
            <a:r>
              <a:rPr lang="en-US" altLang="en-US" sz="2100" dirty="0"/>
              <a:t>population together.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58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448550" cy="1325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 Who should be involved in participatory evaluation?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>
          <a:xfrm>
            <a:off x="1219200" y="2133600"/>
            <a:ext cx="7067550" cy="30511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All stakeholders, including:</a:t>
            </a:r>
          </a:p>
          <a:p>
            <a:pPr lvl="1" eaLnBrk="1" hangingPunct="1"/>
            <a:r>
              <a:rPr lang="en-US" altLang="en-US" dirty="0" smtClean="0"/>
              <a:t>Participants or beneficiaries. </a:t>
            </a:r>
          </a:p>
          <a:p>
            <a:pPr lvl="1" eaLnBrk="1" hangingPunct="1"/>
            <a:r>
              <a:rPr lang="en-US" altLang="en-US" dirty="0" smtClean="0"/>
              <a:t>Project line staff and/or volunteers. </a:t>
            </a:r>
          </a:p>
          <a:p>
            <a:pPr lvl="1" eaLnBrk="1" hangingPunct="1"/>
            <a:r>
              <a:rPr lang="en-US" altLang="en-US" dirty="0" smtClean="0"/>
              <a:t>Administrators. </a:t>
            </a:r>
          </a:p>
          <a:p>
            <a:pPr lvl="1" eaLnBrk="1" hangingPunct="1"/>
            <a:r>
              <a:rPr lang="en-US" altLang="en-US" dirty="0" smtClean="0"/>
              <a:t>Outside evaluators, if they're involved.  </a:t>
            </a:r>
          </a:p>
          <a:p>
            <a:pPr lvl="1" eaLnBrk="1" hangingPunct="1"/>
            <a:r>
              <a:rPr lang="en-US" altLang="en-US" dirty="0" smtClean="0"/>
              <a:t>Community officials. </a:t>
            </a:r>
          </a:p>
          <a:p>
            <a:pPr lvl="1" eaLnBrk="1" hangingPunct="1"/>
            <a:r>
              <a:rPr lang="en-US" altLang="en-US" dirty="0" smtClean="0"/>
              <a:t>Others whose lives are affected by the project.</a:t>
            </a:r>
          </a:p>
        </p:txBody>
      </p:sp>
    </p:spTree>
    <p:extLst>
      <p:ext uri="{BB962C8B-B14F-4D97-AF65-F5344CB8AC3E}">
        <p14:creationId xmlns:p14="http://schemas.microsoft.com/office/powerpoint/2010/main" val="324085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Mixed Method Approach including 2 or more of the following methods:</a:t>
            </a:r>
          </a:p>
          <a:p>
            <a:pPr lvl="1"/>
            <a:r>
              <a:rPr lang="en-US" dirty="0" smtClean="0"/>
              <a:t>Surveys</a:t>
            </a:r>
          </a:p>
          <a:p>
            <a:pPr lvl="1"/>
            <a:r>
              <a:rPr lang="en-US" dirty="0" smtClean="0"/>
              <a:t>Interviews</a:t>
            </a:r>
          </a:p>
          <a:p>
            <a:pPr lvl="1"/>
            <a:r>
              <a:rPr lang="en-US" dirty="0" smtClean="0"/>
              <a:t>Focus Groups</a:t>
            </a:r>
          </a:p>
          <a:p>
            <a:pPr lvl="1"/>
            <a:r>
              <a:rPr lang="en-US" dirty="0" smtClean="0"/>
              <a:t>Document Review</a:t>
            </a:r>
          </a:p>
          <a:p>
            <a:pPr lvl="1"/>
            <a:r>
              <a:rPr lang="en-US" dirty="0" smtClean="0"/>
              <a:t>Observations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11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Types </a:t>
            </a:r>
            <a:r>
              <a:rPr lang="en-US" dirty="0"/>
              <a:t>of Data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Quantitative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Numbers based on objectives and activities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Types of data needed: 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/>
              <a:t>Number of participants (process)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/>
              <a:t>Grade point averages (outcome)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/>
              <a:t>Retention rates (outcome)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/>
              <a:t>Survey data (outcome and process)</a:t>
            </a:r>
          </a:p>
          <a:p>
            <a:pPr lvl="2" eaLnBrk="1" hangingPunct="1">
              <a:lnSpc>
                <a:spcPct val="8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Qualitative</a:t>
            </a:r>
          </a:p>
          <a:p>
            <a:pPr lvl="1">
              <a:lnSpc>
                <a:spcPct val="80000"/>
              </a:lnSpc>
            </a:pPr>
            <a:r>
              <a:rPr lang="en-US" altLang="en-US" sz="2600" dirty="0" smtClean="0"/>
              <a:t>Narrative or text from:</a:t>
            </a:r>
            <a:endParaRPr lang="en-US" altLang="en-US" sz="2200" dirty="0" smtClean="0"/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Interviews</a:t>
            </a:r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Focus groups </a:t>
            </a:r>
          </a:p>
          <a:p>
            <a:pPr lvl="2">
              <a:lnSpc>
                <a:spcPct val="80000"/>
              </a:lnSpc>
            </a:pPr>
            <a:r>
              <a:rPr lang="en-US" altLang="en-US" dirty="0" smtClean="0"/>
              <a:t>Observations</a:t>
            </a:r>
            <a:endParaRPr lang="en-US" altLang="en-US" sz="1800" dirty="0" smtClean="0"/>
          </a:p>
          <a:p>
            <a:pPr eaLnBrk="1" hangingPunct="1">
              <a:lnSpc>
                <a:spcPct val="80000"/>
              </a:lnSpc>
            </a:pPr>
            <a:endParaRPr lang="en-US" altLang="en-US" sz="2800" dirty="0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B32C16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5CD2D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C69990F-DF49-424C-A89B-1A07F2DABA0B}" type="slidenum">
              <a:rPr lang="en-US" altLang="en-US" sz="12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2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83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52400"/>
            <a:ext cx="6965245" cy="1202485"/>
          </a:xfrm>
        </p:spPr>
        <p:txBody>
          <a:bodyPr/>
          <a:lstStyle/>
          <a:p>
            <a:r>
              <a:rPr lang="en-US" dirty="0" smtClean="0"/>
              <a:t>Surveys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907759"/>
              </p:ext>
            </p:extLst>
          </p:nvPr>
        </p:nvGraphicFramePr>
        <p:xfrm>
          <a:off x="1066800" y="838200"/>
          <a:ext cx="7620000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when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 want information directly from a defined group of people to get a general idea of a situation, to generalize about a population, or to get a total count of a particular characteristic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Advantages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Many standardized instruments available</a:t>
                      </a:r>
                    </a:p>
                    <a:p>
                      <a:r>
                        <a:rPr lang="en-US" sz="1600" dirty="0" smtClean="0"/>
                        <a:t>Can be anonymous</a:t>
                      </a:r>
                    </a:p>
                    <a:p>
                      <a:r>
                        <a:rPr lang="en-US" sz="1600" dirty="0" smtClean="0"/>
                        <a:t>Allows</a:t>
                      </a:r>
                      <a:r>
                        <a:rPr lang="en-US" sz="1600" baseline="0" dirty="0" smtClean="0"/>
                        <a:t> a large sample</a:t>
                      </a:r>
                    </a:p>
                    <a:p>
                      <a:r>
                        <a:rPr lang="en-US" sz="1600" baseline="0" dirty="0" smtClean="0"/>
                        <a:t>Standardized responses easy to analyze</a:t>
                      </a:r>
                    </a:p>
                    <a:p>
                      <a:r>
                        <a:rPr lang="en-US" sz="1600" baseline="0" dirty="0" smtClean="0"/>
                        <a:t>Able to obtain a large amount of data quickly</a:t>
                      </a:r>
                    </a:p>
                    <a:p>
                      <a:r>
                        <a:rPr lang="en-US" sz="1600" baseline="0" dirty="0" smtClean="0"/>
                        <a:t>Relatively low cost</a:t>
                      </a:r>
                    </a:p>
                    <a:p>
                      <a:r>
                        <a:rPr lang="en-US" sz="1600" baseline="0" dirty="0" smtClean="0"/>
                        <a:t>Convenient for respondents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Disadvantages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Sample may not be representative</a:t>
                      </a:r>
                    </a:p>
                    <a:p>
                      <a:r>
                        <a:rPr lang="en-US" sz="1600" dirty="0" smtClean="0"/>
                        <a:t>May have a low return rate</a:t>
                      </a:r>
                    </a:p>
                    <a:p>
                      <a:r>
                        <a:rPr lang="en-US" sz="1600" dirty="0" smtClean="0"/>
                        <a:t>Wording can</a:t>
                      </a:r>
                      <a:r>
                        <a:rPr lang="en-US" sz="1600" baseline="0" dirty="0" smtClean="0"/>
                        <a:t> bias responses</a:t>
                      </a:r>
                    </a:p>
                    <a:p>
                      <a:r>
                        <a:rPr lang="en-US" sz="1600" baseline="0" dirty="0" smtClean="0"/>
                        <a:t>Close-ended or brief responses may not provide the whole story</a:t>
                      </a:r>
                    </a:p>
                    <a:p>
                      <a:r>
                        <a:rPr lang="en-US" sz="1600" baseline="0" dirty="0" smtClean="0"/>
                        <a:t>Not suited for all people – e.g., low reading level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7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6965245" cy="1202485"/>
          </a:xfrm>
        </p:spPr>
        <p:txBody>
          <a:bodyPr/>
          <a:lstStyle/>
          <a:p>
            <a:r>
              <a:rPr lang="en-US" dirty="0" smtClean="0"/>
              <a:t>Interviews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764434"/>
              </p:ext>
            </p:extLst>
          </p:nvPr>
        </p:nvGraphicFramePr>
        <p:xfrm>
          <a:off x="914400" y="1219200"/>
          <a:ext cx="7620000" cy="468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13208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When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 want to understand impressions and experiences in more detail and be able to expand or clarify responses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625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Advantages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Often better</a:t>
                      </a:r>
                      <a:r>
                        <a:rPr lang="en-US" baseline="0" dirty="0" smtClean="0"/>
                        <a:t> response rate than surveys</a:t>
                      </a:r>
                    </a:p>
                    <a:p>
                      <a:r>
                        <a:rPr lang="en-US" baseline="0" dirty="0" smtClean="0"/>
                        <a:t>Allow flexibility in questions/probes</a:t>
                      </a:r>
                    </a:p>
                    <a:p>
                      <a:r>
                        <a:rPr lang="en-US" baseline="0" dirty="0" smtClean="0"/>
                        <a:t>Allows more in-depth information to be gathered</a:t>
                      </a:r>
                      <a:endParaRPr lang="en-US" dirty="0"/>
                    </a:p>
                  </a:txBody>
                  <a:tcPr/>
                </a:tc>
              </a:tr>
              <a:tr h="1625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Disadvantages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consuming</a:t>
                      </a:r>
                    </a:p>
                    <a:p>
                      <a:r>
                        <a:rPr lang="en-US" dirty="0" smtClean="0"/>
                        <a:t>Requires skilled interviewer</a:t>
                      </a:r>
                    </a:p>
                    <a:p>
                      <a:r>
                        <a:rPr lang="en-US" dirty="0" smtClean="0"/>
                        <a:t>Less anonymity for respondent</a:t>
                      </a:r>
                    </a:p>
                    <a:p>
                      <a:r>
                        <a:rPr lang="en-US" dirty="0" smtClean="0"/>
                        <a:t>Qualitative data more difficult to analyze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99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6965245" cy="1202485"/>
          </a:xfrm>
        </p:spPr>
        <p:txBody>
          <a:bodyPr/>
          <a:lstStyle/>
          <a:p>
            <a:r>
              <a:rPr lang="en-US" dirty="0" smtClean="0"/>
              <a:t>Focus Groups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127521"/>
              </p:ext>
            </p:extLst>
          </p:nvPr>
        </p:nvGraphicFramePr>
        <p:xfrm>
          <a:off x="1066800" y="990600"/>
          <a:ext cx="76962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/>
                <a:gridCol w="3848100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When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 want to collect in-depth information from a group of people about their experiences and perceptions related to a specific issue.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Advantages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Collect multiple peoples’ input in one session</a:t>
                      </a:r>
                    </a:p>
                    <a:p>
                      <a:r>
                        <a:rPr lang="en-US" sz="1600" dirty="0" smtClean="0"/>
                        <a:t>Allows in-depth discussion</a:t>
                      </a:r>
                    </a:p>
                    <a:p>
                      <a:r>
                        <a:rPr lang="en-US" sz="1600" dirty="0" smtClean="0"/>
                        <a:t>Group interaction</a:t>
                      </a:r>
                      <a:r>
                        <a:rPr lang="en-US" sz="1600" baseline="0" dirty="0" smtClean="0"/>
                        <a:t> can produce greater insight</a:t>
                      </a:r>
                    </a:p>
                    <a:p>
                      <a:r>
                        <a:rPr lang="en-US" sz="1600" baseline="0" dirty="0" smtClean="0"/>
                        <a:t>Can be conducted in short time frame</a:t>
                      </a:r>
                    </a:p>
                    <a:p>
                      <a:r>
                        <a:rPr lang="en-US" sz="1600" baseline="0" dirty="0" smtClean="0"/>
                        <a:t>Can be relatively inexpensive compared to interviews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Disadvantages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Requires skilled facilitator</a:t>
                      </a:r>
                    </a:p>
                    <a:p>
                      <a:r>
                        <a:rPr lang="en-US" sz="1600" dirty="0" smtClean="0"/>
                        <a:t>Limited number of questions can be asked</a:t>
                      </a:r>
                    </a:p>
                    <a:p>
                      <a:r>
                        <a:rPr lang="en-US" sz="1600" dirty="0" smtClean="0"/>
                        <a:t>Group setting may inhibit or influence opinions</a:t>
                      </a:r>
                    </a:p>
                    <a:p>
                      <a:r>
                        <a:rPr lang="en-US" sz="1600" dirty="0" smtClean="0"/>
                        <a:t>Data can be difficult to analyze</a:t>
                      </a:r>
                    </a:p>
                    <a:p>
                      <a:r>
                        <a:rPr lang="en-US" sz="1600" dirty="0" smtClean="0"/>
                        <a:t>Not</a:t>
                      </a:r>
                      <a:r>
                        <a:rPr lang="en-US" sz="1600" baseline="0" dirty="0" smtClean="0"/>
                        <a:t> appropriate for all topics or populations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02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6965245" cy="1202485"/>
          </a:xfrm>
        </p:spPr>
        <p:txBody>
          <a:bodyPr/>
          <a:lstStyle/>
          <a:p>
            <a:r>
              <a:rPr lang="en-US" dirty="0" smtClean="0"/>
              <a:t>Document Review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232308"/>
              </p:ext>
            </p:extLst>
          </p:nvPr>
        </p:nvGraphicFramePr>
        <p:xfrm>
          <a:off x="685800" y="1066800"/>
          <a:ext cx="75438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3771900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When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 documents or literature are available and can provide insight into the program or evaluation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Advantages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already exist</a:t>
                      </a:r>
                    </a:p>
                    <a:p>
                      <a:r>
                        <a:rPr lang="en-US" dirty="0" smtClean="0"/>
                        <a:t>Does not interrupt the program</a:t>
                      </a:r>
                    </a:p>
                    <a:p>
                      <a:r>
                        <a:rPr lang="en-US" dirty="0" smtClean="0"/>
                        <a:t>Little or no burden on others</a:t>
                      </a:r>
                    </a:p>
                    <a:p>
                      <a:r>
                        <a:rPr lang="en-US" dirty="0" smtClean="0"/>
                        <a:t>Can</a:t>
                      </a:r>
                      <a:r>
                        <a:rPr lang="en-US" baseline="0" dirty="0" smtClean="0"/>
                        <a:t> provide historical or comparison data</a:t>
                      </a:r>
                    </a:p>
                    <a:p>
                      <a:r>
                        <a:rPr lang="en-US" baseline="0" dirty="0" smtClean="0"/>
                        <a:t>Introduces little bias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Disadvantages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consuming</a:t>
                      </a:r>
                    </a:p>
                    <a:p>
                      <a:r>
                        <a:rPr lang="en-US" dirty="0" smtClean="0"/>
                        <a:t>Data Limited to what exists and is available</a:t>
                      </a:r>
                    </a:p>
                    <a:p>
                      <a:r>
                        <a:rPr lang="en-US" dirty="0" smtClean="0"/>
                        <a:t>Data may be incomplete</a:t>
                      </a:r>
                    </a:p>
                    <a:p>
                      <a:r>
                        <a:rPr lang="en-US" dirty="0" smtClean="0"/>
                        <a:t>Requires clearly defining the data you’re seeking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32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6965245" cy="1202485"/>
          </a:xfrm>
        </p:spPr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3706907"/>
              </p:ext>
            </p:extLst>
          </p:nvPr>
        </p:nvGraphicFramePr>
        <p:xfrm>
          <a:off x="762000" y="1066800"/>
          <a:ext cx="7620000" cy="4866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984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when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 want to learn how the program actually operates – its processes and activities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87007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Advantages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Allows you to learn about the program as it is occurring</a:t>
                      </a:r>
                    </a:p>
                    <a:p>
                      <a:r>
                        <a:rPr lang="en-US" dirty="0" smtClean="0"/>
                        <a:t>Can reveal unanticipated information of value</a:t>
                      </a:r>
                    </a:p>
                    <a:p>
                      <a:r>
                        <a:rPr lang="en-US" dirty="0" smtClean="0"/>
                        <a:t>Flexible in the course of collecting data</a:t>
                      </a:r>
                      <a:endParaRPr lang="en-US" dirty="0"/>
                    </a:p>
                  </a:txBody>
                  <a:tcPr/>
                </a:tc>
              </a:tr>
              <a:tr h="187007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Disadvantages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consuming</a:t>
                      </a:r>
                    </a:p>
                    <a:p>
                      <a:r>
                        <a:rPr lang="en-US" dirty="0" smtClean="0"/>
                        <a:t>Having an observer can alter events</a:t>
                      </a:r>
                    </a:p>
                    <a:p>
                      <a:r>
                        <a:rPr lang="en-US" dirty="0" smtClean="0"/>
                        <a:t>Difficult</a:t>
                      </a:r>
                      <a:r>
                        <a:rPr lang="en-US" baseline="0" dirty="0" smtClean="0"/>
                        <a:t> to observe multiple processes simultaneously</a:t>
                      </a:r>
                    </a:p>
                    <a:p>
                      <a:r>
                        <a:rPr lang="en-US" baseline="0" dirty="0" smtClean="0"/>
                        <a:t>Can be difficult to interpret observed behaviors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34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Describe </a:t>
            </a:r>
            <a:r>
              <a:rPr lang="en-US" sz="2400" dirty="0"/>
              <a:t>e</a:t>
            </a:r>
            <a:r>
              <a:rPr lang="en-US" sz="2400" dirty="0" smtClean="0"/>
              <a:t>valuation</a:t>
            </a:r>
          </a:p>
          <a:p>
            <a:endParaRPr lang="en-US" sz="2400" dirty="0" smtClean="0"/>
          </a:p>
          <a:p>
            <a:r>
              <a:rPr lang="en-US" sz="2400" dirty="0" smtClean="0"/>
              <a:t>Describe </a:t>
            </a:r>
            <a:r>
              <a:rPr lang="en-US" sz="2400" dirty="0"/>
              <a:t>methods of evaluation</a:t>
            </a:r>
          </a:p>
          <a:p>
            <a:pPr marL="109728" indent="0">
              <a:buNone/>
            </a:pPr>
            <a:endParaRPr lang="en-US" sz="2400" dirty="0" smtClean="0"/>
          </a:p>
          <a:p>
            <a:r>
              <a:rPr lang="en-US" sz="2400" dirty="0" smtClean="0"/>
              <a:t>Describe Community-Based </a:t>
            </a:r>
            <a:r>
              <a:rPr lang="en-US" sz="2400" dirty="0"/>
              <a:t>Participatory Approach (</a:t>
            </a:r>
            <a:r>
              <a:rPr lang="en-US" sz="2400" dirty="0" smtClean="0"/>
              <a:t>CBPA) and the systems and infrastructure of community-academic partnerships necessary for CBPA</a:t>
            </a:r>
          </a:p>
          <a:p>
            <a:pPr marL="109728" indent="0">
              <a:buNone/>
            </a:pPr>
            <a:endParaRPr lang="en-US" sz="2400" dirty="0" smtClean="0"/>
          </a:p>
          <a:p>
            <a:r>
              <a:rPr lang="en-US" sz="2400" dirty="0" smtClean="0"/>
              <a:t>Detail </a:t>
            </a:r>
            <a:r>
              <a:rPr lang="en-US" sz="2400" dirty="0"/>
              <a:t>e</a:t>
            </a:r>
            <a:r>
              <a:rPr lang="en-US" sz="2400" dirty="0" smtClean="0"/>
              <a:t>xamples of CBPA to evaluation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09600" y="533400"/>
            <a:ext cx="8229600" cy="45259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Community-Campus Partnership Example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Theme -</a:t>
            </a:r>
            <a:r>
              <a:rPr lang="en-US" sz="2800" dirty="0" smtClean="0"/>
              <a:t> Risk Reduction and Early Detection in African American and Other Minority Communities: Coalition for Prevention Research</a:t>
            </a:r>
            <a:endParaRPr lang="en-US" sz="2800" b="1" dirty="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dirty="0" smtClean="0"/>
              <a:t>Morehouse School of Medicine </a:t>
            </a:r>
            <a:br>
              <a:rPr lang="en-US" sz="4000" b="1" dirty="0" smtClean="0"/>
            </a:br>
            <a:r>
              <a:rPr lang="en-US" sz="4000" b="1" dirty="0" smtClean="0"/>
              <a:t>Prevention Research Center (MSM PRC)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85800" y="3733800"/>
            <a:ext cx="7620000" cy="1981200"/>
            <a:chOff x="1219200" y="3733800"/>
            <a:chExt cx="7620000" cy="1981200"/>
          </a:xfrm>
        </p:grpSpPr>
        <p:pic>
          <p:nvPicPr>
            <p:cNvPr id="10" name="Picture 4" descr="african american older couple looking up at sk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1219200" y="3771900"/>
              <a:ext cx="2590800" cy="1905000"/>
            </a:xfrm>
            <a:prstGeom prst="rect">
              <a:avLst/>
            </a:prstGeom>
            <a:noFill/>
          </p:spPr>
        </p:pic>
        <p:pic>
          <p:nvPicPr>
            <p:cNvPr id="11" name="Picture 6" descr="little girl smelling flow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>
            <a:xfrm>
              <a:off x="3810000" y="3733800"/>
              <a:ext cx="2514600" cy="1981200"/>
            </a:xfrm>
            <a:prstGeom prst="rect">
              <a:avLst/>
            </a:prstGeom>
            <a:noFill/>
          </p:spPr>
        </p:pic>
        <p:pic>
          <p:nvPicPr>
            <p:cNvPr id="12" name="Picture 8" descr="african american family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324600" y="3771900"/>
              <a:ext cx="2514600" cy="190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MSM Prevention Research Center Overview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767759B-9690-4375-8366-4BD6D12BE2E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Established in 1998</a:t>
            </a:r>
          </a:p>
          <a:p>
            <a:endParaRPr lang="en-US" dirty="0" smtClean="0"/>
          </a:p>
          <a:p>
            <a:r>
              <a:rPr lang="en-US" dirty="0" smtClean="0"/>
              <a:t>Funded by the Centers for Disease Control and Prevention </a:t>
            </a:r>
          </a:p>
          <a:p>
            <a:endParaRPr lang="en-US" dirty="0" smtClean="0"/>
          </a:p>
          <a:p>
            <a:r>
              <a:rPr lang="en-US" dirty="0" smtClean="0"/>
              <a:t>Ways of Engaging the community:  Research, health promotions, evaluation, and </a:t>
            </a:r>
            <a:r>
              <a:rPr lang="en-US" i="1" dirty="0" smtClean="0"/>
              <a:t>DEFINING THE RESEARCH AGENDA!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57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The MSM PRC Community Coalition Board is comprised of:</a:t>
            </a:r>
          </a:p>
          <a:p>
            <a:pPr lvl="1"/>
            <a:r>
              <a:rPr lang="en-US" dirty="0" smtClean="0"/>
              <a:t>Community Residents</a:t>
            </a:r>
          </a:p>
          <a:p>
            <a:pPr lvl="1"/>
            <a:r>
              <a:rPr lang="en-US" dirty="0" smtClean="0"/>
              <a:t>Academic Institution Representatives</a:t>
            </a:r>
          </a:p>
          <a:p>
            <a:pPr lvl="1"/>
            <a:r>
              <a:rPr lang="en-US" dirty="0" smtClean="0"/>
              <a:t>Agencies </a:t>
            </a:r>
          </a:p>
          <a:p>
            <a:pPr lvl="1">
              <a:buNone/>
            </a:pPr>
            <a:r>
              <a:rPr lang="en-US" sz="2800" dirty="0" smtClean="0"/>
              <a:t>within the City of Atlanta Neighborhood</a:t>
            </a:r>
          </a:p>
          <a:p>
            <a:pPr lvl="1">
              <a:buNone/>
            </a:pPr>
            <a:r>
              <a:rPr lang="en-US" sz="2800" dirty="0" smtClean="0"/>
              <a:t>Planning Units T, V, X, Y and Z. </a:t>
            </a:r>
            <a:endParaRPr lang="en-US" sz="28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3200" b="1" dirty="0" smtClean="0"/>
              <a:t>MSM PRC Community Coalition Board (CCB)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Representation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767759B-9690-4375-8366-4BD6D12BE2EE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5" name="Content Placeholder 4" descr="NPUs of ATL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362200" y="1219200"/>
            <a:ext cx="4876800" cy="4876800"/>
          </a:xfrm>
        </p:spPr>
      </p:pic>
      <p:sp>
        <p:nvSpPr>
          <p:cNvPr id="6" name="Oval 5"/>
          <p:cNvSpPr/>
          <p:nvPr/>
        </p:nvSpPr>
        <p:spPr>
          <a:xfrm>
            <a:off x="4495800" y="3733800"/>
            <a:ext cx="1219200" cy="1752600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12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Description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767759B-9690-4375-8366-4BD6D12BE2EE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79410310"/>
              </p:ext>
            </p:extLst>
          </p:nvPr>
        </p:nvGraphicFramePr>
        <p:xfrm>
          <a:off x="304800" y="1219200"/>
          <a:ext cx="86106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1"/>
                <a:gridCol w="2667000"/>
                <a:gridCol w="2209799"/>
              </a:tblGrid>
              <a:tr h="9173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5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5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PRC Service Area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5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City of Atlanta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52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5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Total Population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5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55,757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5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420,003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00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5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African American/Black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5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87%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5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52%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52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5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Average Age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5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34.1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5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32.9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036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5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Average Household Income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5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$34,389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5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$49,981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583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838200"/>
            <a:ext cx="8229600" cy="4191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Systems of CCB Engagement in Research and Center Infrastructure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Bi-monthly meetings</a:t>
            </a:r>
          </a:p>
          <a:p>
            <a:r>
              <a:rPr lang="en-US" dirty="0" smtClean="0"/>
              <a:t>Scheduled social time and food at each meeting</a:t>
            </a:r>
          </a:p>
          <a:p>
            <a:r>
              <a:rPr lang="en-US" dirty="0" smtClean="0"/>
              <a:t>Formalized Structure and Governance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Ensuring a Shared Community-Campus Experience </a:t>
            </a:r>
            <a:endParaRPr lang="en-US" dirty="0"/>
          </a:p>
        </p:txBody>
      </p:sp>
      <p:pic>
        <p:nvPicPr>
          <p:cNvPr id="4" name="Picture 3" descr="IMG_00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5195" y="3810000"/>
            <a:ext cx="3124200" cy="2377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0758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bylaws permit a maximum of 25 board </a:t>
            </a:r>
            <a:r>
              <a:rPr lang="en-US" dirty="0" smtClean="0"/>
              <a:t>members, the majority must be community representatives.</a:t>
            </a:r>
          </a:p>
          <a:p>
            <a:r>
              <a:rPr lang="en-US" dirty="0" smtClean="0"/>
              <a:t>The board chair is always a community resident.</a:t>
            </a:r>
          </a:p>
          <a:p>
            <a:r>
              <a:rPr lang="en-US" dirty="0"/>
              <a:t>All projects and protocols to be implemented by the PRC must be approved by the CCB’s Project Review Committee, which consists of neighborhood representatives.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MSM PRC CCB By-Laws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7343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763000" cy="1066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3600" b="1" dirty="0" smtClean="0"/>
              <a:t>MSM PRC CCB: Community Values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305800" cy="4419600"/>
          </a:xfrm>
        </p:spPr>
        <p:txBody>
          <a:bodyPr>
            <a:normAutofit/>
          </a:bodyPr>
          <a:lstStyle/>
          <a:p>
            <a:pPr marL="609600" indent="-609600" eaLnBrk="1" hangingPunct="1">
              <a:buFont typeface="+mj-lt"/>
              <a:buAutoNum type="arabicPeriod"/>
            </a:pPr>
            <a:r>
              <a:rPr lang="en-US" sz="2800" dirty="0" smtClean="0"/>
              <a:t>Research processes and outcomes benefit the community</a:t>
            </a:r>
          </a:p>
          <a:p>
            <a:pPr marL="609600" indent="-609600" eaLnBrk="1" hangingPunct="1">
              <a:buFont typeface="+mj-lt"/>
              <a:buAutoNum type="arabicPeriod"/>
            </a:pPr>
            <a:r>
              <a:rPr lang="en-US" sz="2800" dirty="0" smtClean="0"/>
              <a:t>Community partners involved in analysis and interpretation of data and dissemination of results</a:t>
            </a:r>
          </a:p>
          <a:p>
            <a:pPr marL="609600" indent="-609600" eaLnBrk="1" hangingPunct="1">
              <a:buFont typeface="+mj-lt"/>
              <a:buAutoNum type="arabicPeriod"/>
            </a:pPr>
            <a:r>
              <a:rPr lang="en-US" sz="2800" dirty="0" smtClean="0"/>
              <a:t>Partnerships to last beyond funded research</a:t>
            </a:r>
          </a:p>
          <a:p>
            <a:pPr marL="609600" indent="-609600" eaLnBrk="1" hangingPunct="1">
              <a:buFont typeface="+mj-lt"/>
              <a:buAutoNum type="arabicPeriod"/>
            </a:pPr>
            <a:r>
              <a:rPr lang="en-US" sz="2800" dirty="0" smtClean="0"/>
              <a:t>Community empowered to initiate community-based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Evaluation?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ctr">
              <a:buNone/>
            </a:pPr>
            <a:endParaRPr lang="en-US" altLang="en-US" sz="2400" dirty="0" smtClean="0">
              <a:cs typeface="Times New Roman" pitchFamily="18" charset="0"/>
            </a:endParaRPr>
          </a:p>
          <a:p>
            <a:pPr marL="0" lvl="1" indent="0" algn="ctr">
              <a:buNone/>
            </a:pPr>
            <a:r>
              <a:rPr lang="en-US" altLang="en-US" sz="2400" dirty="0" smtClean="0">
                <a:cs typeface="Times New Roman" pitchFamily="18" charset="0"/>
              </a:rPr>
              <a:t>Program </a:t>
            </a:r>
            <a:r>
              <a:rPr lang="en-US" altLang="en-US" sz="2400" dirty="0">
                <a:cs typeface="Times New Roman" pitchFamily="18" charset="0"/>
              </a:rPr>
              <a:t>evaluation is carefully collecting and analyzing information about a program or some aspect of a program in order to make necessary decisions about the program</a:t>
            </a:r>
            <a:r>
              <a:rPr lang="en-US" altLang="en-US" sz="2400" dirty="0" smtClean="0">
                <a:cs typeface="Times New Roman" pitchFamily="18" charset="0"/>
              </a:rPr>
              <a:t>. </a:t>
            </a:r>
            <a:endParaRPr lang="en-US" alt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84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4478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600" b="1" dirty="0" smtClean="0"/>
              <a:t>MSM PRC CCB: Community Values</a:t>
            </a:r>
          </a:p>
        </p:txBody>
      </p:sp>
      <p:sp>
        <p:nvSpPr>
          <p:cNvPr id="2458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330891"/>
          </a:xfrm>
        </p:spPr>
        <p:txBody>
          <a:bodyPr/>
          <a:lstStyle/>
          <a:p>
            <a:pPr marL="609600" indent="-609600" eaLnBrk="1" hangingPunct="1">
              <a:buFont typeface="+mj-lt"/>
              <a:buAutoNum type="arabicPeriod" startAt="6"/>
            </a:pPr>
            <a:r>
              <a:rPr lang="en-US" sz="2800" dirty="0" smtClean="0"/>
              <a:t>Policies and programs based on mutual respect and justice</a:t>
            </a:r>
          </a:p>
          <a:p>
            <a:pPr marL="609600" indent="-609600" eaLnBrk="1" hangingPunct="1">
              <a:buFont typeface="+mj-lt"/>
              <a:buAutoNum type="arabicPeriod" startAt="6"/>
            </a:pPr>
            <a:r>
              <a:rPr lang="en-US" sz="2800" dirty="0" smtClean="0"/>
              <a:t>Right to self-determination</a:t>
            </a:r>
          </a:p>
          <a:p>
            <a:pPr marL="609600" indent="-609600" eaLnBrk="1" hangingPunct="1">
              <a:buFont typeface="+mj-lt"/>
              <a:buAutoNum type="arabicPeriod" startAt="6"/>
            </a:pPr>
            <a:r>
              <a:rPr lang="en-US" sz="2800" dirty="0" smtClean="0"/>
              <a:t>Community partners at every level</a:t>
            </a:r>
          </a:p>
          <a:p>
            <a:pPr marL="609600" indent="-609600" eaLnBrk="1" hangingPunct="1">
              <a:buFont typeface="+mj-lt"/>
              <a:buAutoNum type="arabicPeriod" startAt="6"/>
            </a:pPr>
            <a:r>
              <a:rPr lang="en-US" sz="2800" dirty="0" smtClean="0"/>
              <a:t>Enforced principles of informed consent</a:t>
            </a:r>
          </a:p>
          <a:p>
            <a:pPr marL="609600" indent="-609600" eaLnBrk="1" hangingPunct="1">
              <a:buFont typeface="+mj-lt"/>
              <a:buAutoNum type="arabicPeriod" startAt="6"/>
            </a:pPr>
            <a:r>
              <a:rPr lang="en-US" sz="2800" dirty="0" smtClean="0"/>
              <a:t>Socially, culturally, environmental sensitive research and application</a:t>
            </a:r>
          </a:p>
          <a:p>
            <a:pPr marL="609600" indent="-609600" eaLnBrk="1" hangingPunct="1">
              <a:buNone/>
            </a:pPr>
            <a:endParaRPr lang="en-US" sz="2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33400" y="5315289"/>
            <a:ext cx="8233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Blumenthal DS. A community coalition board creates a set of values for </a:t>
            </a:r>
            <a:endParaRPr lang="en-US" dirty="0" smtClean="0"/>
          </a:p>
          <a:p>
            <a:r>
              <a:rPr lang="en-US" dirty="0" smtClean="0"/>
              <a:t>community-based </a:t>
            </a:r>
            <a:r>
              <a:rPr lang="en-US" dirty="0"/>
              <a:t>research. Preventing Chronic Disease 2006;3(1):A16.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71800" y="2971800"/>
            <a:ext cx="5943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 of Community-Based Participatory Approaches to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3411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Pittsburgh Community Improvement Association </a:t>
            </a:r>
            <a:r>
              <a:rPr lang="en-US" sz="2800" dirty="0" smtClean="0"/>
              <a:t>in </a:t>
            </a:r>
            <a:r>
              <a:rPr lang="en-US" sz="2800" dirty="0"/>
              <a:t>partnership with </a:t>
            </a:r>
            <a:r>
              <a:rPr lang="en-US" sz="2800" dirty="0" smtClean="0"/>
              <a:t>MSM </a:t>
            </a:r>
            <a:r>
              <a:rPr lang="en-US" sz="2800" dirty="0"/>
              <a:t>PRC </a:t>
            </a:r>
            <a:r>
              <a:rPr lang="en-US" sz="2800" dirty="0" smtClean="0"/>
              <a:t>CCB, </a:t>
            </a:r>
            <a:r>
              <a:rPr lang="en-US" sz="2800" dirty="0"/>
              <a:t>received funding from the </a:t>
            </a:r>
            <a:r>
              <a:rPr lang="en-US" sz="2800" dirty="0" err="1"/>
              <a:t>DentaQuest</a:t>
            </a:r>
            <a:r>
              <a:rPr lang="en-US" sz="2800" dirty="0"/>
              <a:t> Foundation to address the overwhelming need for African American males to </a:t>
            </a:r>
            <a:r>
              <a:rPr lang="en-US" sz="2800" dirty="0" smtClean="0"/>
              <a:t>increase their awareness of the </a:t>
            </a:r>
            <a:r>
              <a:rPr lang="en-US" sz="2800" dirty="0"/>
              <a:t>importance of oral health</a:t>
            </a:r>
            <a:r>
              <a:rPr lang="en-US" sz="2800" dirty="0" smtClean="0"/>
              <a:t>.</a:t>
            </a:r>
            <a:endParaRPr lang="en-US" altLang="en-US" sz="2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Minority Men’s Oral Health &amp; Dental Access Program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1812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-457200">
              <a:buFont typeface="Arial" pitchFamily="34" charset="0"/>
              <a:buChar char="•"/>
              <a:defRPr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Work with advisory board</a:t>
            </a:r>
          </a:p>
          <a:p>
            <a:pPr marL="457200" lvl="2" indent="-457200">
              <a:buFont typeface="Arial" pitchFamily="34" charset="0"/>
              <a:buChar char="•"/>
              <a:defRPr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Conduct Oral Health Needs Assessment</a:t>
            </a:r>
          </a:p>
          <a:p>
            <a:pPr marL="457200" lvl="2" indent="-457200">
              <a:buFont typeface="Arial" pitchFamily="34" charset="0"/>
              <a:buChar char="•"/>
              <a:defRPr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Assess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the potential impact and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capture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important lessons learned throughout all aspects of health needs assessment process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152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8077200" cy="570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99041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45" y="152400"/>
            <a:ext cx="8120510" cy="585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48561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defRPr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Impact oral health care among African American males in Neighborhood Planning Units V, X, Y and Z through educational interventions that demonstrate the importance of oral health and its relationship to the overall quality of life through:</a:t>
            </a:r>
          </a:p>
          <a:p>
            <a:pPr marL="457200" indent="-457200">
              <a:defRPr/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457200" lvl="1" indent="-457200">
              <a:buFont typeface="Arial" pitchFamily="34" charset="0"/>
              <a:buChar char="•"/>
              <a:defRPr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Partnership development with health and community based organizations to provide oral health education. </a:t>
            </a:r>
          </a:p>
          <a:p>
            <a:pPr marL="457200" lvl="1" indent="-457200">
              <a:buFont typeface="Arial" pitchFamily="34" charset="0"/>
              <a:buChar char="•"/>
              <a:defRPr/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457200" lvl="1" indent="-457200">
              <a:buFont typeface="Arial" pitchFamily="34" charset="0"/>
              <a:buChar char="•"/>
              <a:defRPr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Conduct an oral health community education training and health resource sharing across the identified NPUs.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1641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dirty="0"/>
              <a:t>Policies and interventions to eliminate racial disparities in oral health should be directed at the social, physical and infrastructural characteristics of neighborhoods as well as individuals.  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800" dirty="0"/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dirty="0" smtClean="0"/>
              <a:t>Our </a:t>
            </a:r>
            <a:r>
              <a:rPr lang="en-US" sz="2800" dirty="0"/>
              <a:t>results could be helpful for policy makers and NPUs citizen advisory councils in assisting the city in developing plans that best meet the needs of their communities.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800" dirty="0"/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dirty="0"/>
              <a:t>Education regarding access to dental care and insurance should be added to the curriculum.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5413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United </a:t>
            </a:r>
            <a:r>
              <a:rPr lang="en-US" dirty="0">
                <a:effectLst/>
              </a:rPr>
              <a:t>Health Foundation MSM Innovations Learning Laboratory Patient Centered Medical Home and </a:t>
            </a:r>
            <a:r>
              <a:rPr lang="en-US" dirty="0" smtClean="0">
                <a:effectLst/>
              </a:rPr>
              <a:t>Neighborhood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3451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464646"/>
                </a:solidFill>
              </a:rPr>
              <a:t>Demographic Profile -Zip Code 30344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Mean age-34.3 years old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Average annual income - $39,720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28% of households are female-headed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48006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Source:</a:t>
            </a:r>
            <a:r>
              <a:rPr lang="en-US" dirty="0" smtClean="0"/>
              <a:t> City-data.com. (2010).  Zip code detailed profile. </a:t>
            </a:r>
            <a:r>
              <a:rPr lang="en-US" u="sng" dirty="0" smtClean="0">
                <a:hlinkClick r:id="rId2"/>
              </a:rPr>
              <a:t>http://www.city-data.com/zips/30344.html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530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Why Evaluate?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/>
              <a:t>Improve the program – 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2600" i="1" dirty="0" smtClean="0"/>
              <a:t>“Balancing the call to prove with the need to improve.” </a:t>
            </a:r>
            <a:r>
              <a:rPr lang="en-US" sz="1700" i="1" dirty="0" smtClean="0"/>
              <a:t>(</a:t>
            </a:r>
            <a:r>
              <a:rPr lang="en-US" sz="1200" dirty="0" smtClean="0"/>
              <a:t>W.K. Kellogg Foundation)</a:t>
            </a:r>
            <a:endParaRPr lang="en-US" sz="17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/>
              <a:t>Determine program effectiveness – 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2200" dirty="0" smtClean="0"/>
              <a:t>Evaluation supports “accountability and quality control” </a:t>
            </a:r>
          </a:p>
          <a:p>
            <a:pPr marL="402336" lvl="1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sz="1300" dirty="0" smtClean="0"/>
              <a:t>(W. K. Kellogg Foundation)</a:t>
            </a:r>
            <a:endParaRPr lang="en-US" sz="1700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2200" dirty="0" smtClean="0"/>
              <a:t>Significant influence on program’s future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/>
              <a:t>Generate new knowledge –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2200" dirty="0" smtClean="0"/>
              <a:t>Not just research knowledge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2200" dirty="0" smtClean="0"/>
              <a:t>Determines not just that a program works, but analyzes how and why it works</a:t>
            </a:r>
          </a:p>
          <a:p>
            <a:pPr marL="886968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sz="2200" dirty="0" smtClean="0"/>
              <a:t>With whom is the program most successful? </a:t>
            </a:r>
          </a:p>
          <a:p>
            <a:pPr marL="886968" lvl="2" eaLnBrk="1" fontAlgn="auto" hangingPunct="1">
              <a:spcAft>
                <a:spcPts val="0"/>
              </a:spcAft>
              <a:buFont typeface="Wingdings 2"/>
              <a:buChar char=""/>
              <a:defRPr/>
            </a:pPr>
            <a:r>
              <a:rPr lang="en-US" sz="2200" dirty="0" smtClean="0"/>
              <a:t>Under what circumstances?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18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B32C16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5CD2D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5CD2D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65E7D9E-B138-487E-A501-08542C474126}" type="slidenum">
              <a:rPr lang="en-US" altLang="en-US" sz="1200" smtClean="0">
                <a:latin typeface="Arial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12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464646"/>
                </a:solidFill>
              </a:rPr>
              <a:t>Community Health Needs Assessment Process Was Designed to:</a:t>
            </a:r>
            <a:r>
              <a:rPr lang="en-US" sz="3600" dirty="0" smtClean="0">
                <a:solidFill>
                  <a:srgbClr val="464646"/>
                </a:solidFill>
              </a:rPr>
              <a:t/>
            </a:r>
            <a:br>
              <a:rPr lang="en-US" sz="3600" dirty="0" smtClean="0">
                <a:solidFill>
                  <a:srgbClr val="464646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Comprehensively include primary qualitative and quantitative data from community stakeholders and secondary data to identify the </a:t>
            </a:r>
            <a:r>
              <a:rPr lang="en-US" b="1" dirty="0" smtClean="0"/>
              <a:t>demographic profile, health needs, priorities </a:t>
            </a:r>
            <a:r>
              <a:rPr lang="en-US" dirty="0" smtClean="0"/>
              <a:t>and </a:t>
            </a:r>
            <a:r>
              <a:rPr lang="en-US" b="1" dirty="0" smtClean="0"/>
              <a:t>assets</a:t>
            </a:r>
          </a:p>
          <a:p>
            <a:pPr lvl="0">
              <a:buNone/>
            </a:pPr>
            <a:endParaRPr lang="en-US" b="1" dirty="0" smtClean="0"/>
          </a:p>
          <a:p>
            <a:pPr lvl="0"/>
            <a:r>
              <a:rPr lang="en-US" dirty="0" smtClean="0"/>
              <a:t>Engage communities in the review and interpretation of what the data means in real-time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Use community-based recommendations to guide service implementation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7832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5 focus groups were conducted within 30344 to get community ideas and perceptions related to clinical care quality within 30344.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total of 47 participants (31 females, 16 males)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All participants resided or were employed in 30344 and were 18 and older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Consisted of community residents and workers, clinicians, and individuals with chronic diseases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6412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results of these focus groups helped to identify community preferences and recommendations to clinical care and supports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Established a list of existing clinical assets within 30344 after review of the results from focus groups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Developing an advisory committee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186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8229600" cy="4525962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Your Turn!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might you apply one or more </a:t>
            </a:r>
            <a:r>
              <a:rPr lang="en-US" dirty="0" smtClean="0"/>
              <a:t>CBPA </a:t>
            </a:r>
            <a:r>
              <a:rPr lang="en-US" dirty="0"/>
              <a:t>concept(s) </a:t>
            </a:r>
            <a:r>
              <a:rPr lang="en-US" dirty="0" smtClean="0"/>
              <a:t>to your </a:t>
            </a:r>
            <a:r>
              <a:rPr lang="en-US" dirty="0"/>
              <a:t>work?</a:t>
            </a:r>
          </a:p>
          <a:p>
            <a:r>
              <a:rPr lang="en-US" dirty="0" smtClean="0"/>
              <a:t>What </a:t>
            </a:r>
            <a:r>
              <a:rPr lang="en-US" dirty="0"/>
              <a:t>would be the added value </a:t>
            </a:r>
            <a:r>
              <a:rPr lang="en-US" dirty="0" smtClean="0"/>
              <a:t>of CBPA to </a:t>
            </a:r>
            <a:r>
              <a:rPr lang="en-US" dirty="0"/>
              <a:t>your organization?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CBPA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9831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1026" name="Picture 2" descr="C:\Users\Latrice\AppData\Local\Microsoft\Windows\Temporary Internet Files\Content.IE5\3DGYE9FC\MC900078811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2" y="1986756"/>
            <a:ext cx="3762375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955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When we seek public funding…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543800" cy="39624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Funding is being provided as an “investment toward the public good.” </a:t>
            </a:r>
            <a:r>
              <a:rPr lang="en-US" altLang="en-US" b="1" dirty="0" smtClean="0"/>
              <a:t>This isn’t a gift!!</a:t>
            </a:r>
            <a:endParaRPr lang="en-US" altLang="en-US" dirty="0" smtClean="0"/>
          </a:p>
          <a:p>
            <a:r>
              <a:rPr lang="en-US" altLang="en-US" dirty="0" smtClean="0"/>
              <a:t>Funding agencies – Federal, State, Public, Private – </a:t>
            </a:r>
          </a:p>
          <a:p>
            <a:pPr marL="0" indent="0">
              <a:buNone/>
            </a:pPr>
            <a:r>
              <a:rPr lang="en-US" altLang="en-US" dirty="0" smtClean="0"/>
              <a:t>    if they fund you, there is an expectation of results –    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“</a:t>
            </a:r>
            <a:r>
              <a:rPr lang="en-US" altLang="en-US" b="1" dirty="0" err="1" smtClean="0"/>
              <a:t>Outcomes”or</a:t>
            </a:r>
            <a:r>
              <a:rPr lang="en-US" altLang="en-US" b="1" dirty="0" smtClean="0"/>
              <a:t> “</a:t>
            </a:r>
            <a:r>
              <a:rPr lang="en-US" altLang="en-US" b="1" dirty="0" err="1" smtClean="0"/>
              <a:t>Impacts”as</a:t>
            </a:r>
            <a:r>
              <a:rPr lang="en-US" altLang="en-US" b="1" dirty="0" smtClean="0"/>
              <a:t> a result of the funding. </a:t>
            </a:r>
            <a:endParaRPr lang="en-US" altLang="en-US" dirty="0" smtClean="0"/>
          </a:p>
          <a:p>
            <a:r>
              <a:rPr lang="en-US" altLang="en-US" dirty="0" smtClean="0"/>
              <a:t>As a recipient of the funding – you have the obligation to do your best to achieve the objectives of the research. </a:t>
            </a:r>
            <a:r>
              <a:rPr lang="en-US" altLang="en-US" b="1" dirty="0" smtClean="0"/>
              <a:t>Results are expected. </a:t>
            </a:r>
          </a:p>
        </p:txBody>
      </p:sp>
    </p:spTree>
    <p:extLst>
      <p:ext uri="{BB962C8B-B14F-4D97-AF65-F5344CB8AC3E}">
        <p14:creationId xmlns:p14="http://schemas.microsoft.com/office/powerpoint/2010/main" val="58359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Participatory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6196405" cy="36038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participatory approach to evaluation </a:t>
            </a:r>
            <a:r>
              <a:rPr lang="en-US" dirty="0"/>
              <a:t>is an evaluation that involves all the stakeholders in a project - those directly affected by it or by carrying it out - in every phase of evaluating it, and in applying the results of that evaluation to the improvement of the work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Participatory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Participatory monitoring and evaluation is not just a matter of using participatory techniques within a conventional monitoring and evaluation setting. It is about radically rethinking who initiates and undertakes the process, and who learns or benefits from the findings</a:t>
            </a:r>
          </a:p>
          <a:p>
            <a:pPr lvl="1"/>
            <a:r>
              <a:rPr lang="en-US" dirty="0" smtClean="0"/>
              <a:t>Institute of Development Studies, 1998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7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3478871"/>
              </p:ext>
            </p:extLst>
          </p:nvPr>
        </p:nvGraphicFramePr>
        <p:xfrm>
          <a:off x="1219200" y="304800"/>
          <a:ext cx="6858000" cy="5813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</a:tblGrid>
              <a:tr h="5103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Participatory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Traditional</a:t>
                      </a:r>
                      <a:endParaRPr lang="en-US" dirty="0"/>
                    </a:p>
                  </a:txBody>
                  <a:tcPr/>
                </a:tc>
              </a:tr>
              <a:tr h="880955">
                <a:tc>
                  <a:txBody>
                    <a:bodyPr/>
                    <a:lstStyle/>
                    <a:p>
                      <a:r>
                        <a:rPr lang="en-US" dirty="0" smtClean="0"/>
                        <a:t>Who</a:t>
                      </a:r>
                      <a:r>
                        <a:rPr lang="en-US" baseline="0" dirty="0" smtClean="0"/>
                        <a:t> drives the evaluation?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Community residents, project staff and other stakeholders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Funders and program managers</a:t>
                      </a:r>
                      <a:endParaRPr lang="en-US" dirty="0"/>
                    </a:p>
                  </a:txBody>
                  <a:tcPr/>
                </a:tc>
              </a:tr>
              <a:tr h="510395">
                <a:tc>
                  <a:txBody>
                    <a:bodyPr/>
                    <a:lstStyle/>
                    <a:p>
                      <a:r>
                        <a:rPr lang="en-US" dirty="0" smtClean="0"/>
                        <a:t>Who determines</a:t>
                      </a:r>
                      <a:r>
                        <a:rPr lang="en-US" baseline="0" dirty="0" smtClean="0"/>
                        <a:t> indicators of program progress?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Members of community groups, project staff and other stakeholders; evaluator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Professional evaluators and outside experts</a:t>
                      </a:r>
                      <a:endParaRPr lang="en-US" dirty="0"/>
                    </a:p>
                  </a:txBody>
                  <a:tcPr/>
                </a:tc>
              </a:tr>
              <a:tr h="510395">
                <a:tc>
                  <a:txBody>
                    <a:bodyPr/>
                    <a:lstStyle/>
                    <a:p>
                      <a:r>
                        <a:rPr lang="en-US" dirty="0" smtClean="0"/>
                        <a:t>Who is responsible for data collection, analysis and preparing final reports?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Shared responsibility of evaluator and participating stakeholders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Professional evaluators and outside experts</a:t>
                      </a:r>
                      <a:endParaRPr lang="en-US" dirty="0"/>
                    </a:p>
                  </a:txBody>
                  <a:tcPr/>
                </a:tc>
              </a:tr>
              <a:tr h="510395">
                <a:tc>
                  <a:txBody>
                    <a:bodyPr/>
                    <a:lstStyle/>
                    <a:p>
                      <a:r>
                        <a:rPr lang="en-US" dirty="0" smtClean="0"/>
                        <a:t>What is the role of the local evaluator?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Coach, facilitator, negotiator, “critical</a:t>
                      </a:r>
                      <a:r>
                        <a:rPr lang="en-US" baseline="0" dirty="0" smtClean="0"/>
                        <a:t> friend”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Expert, leader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5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Why would you use a participatory approach?</a:t>
            </a:r>
          </a:p>
        </p:txBody>
      </p:sp>
      <p:sp>
        <p:nvSpPr>
          <p:cNvPr id="11267" name="Rectangle 3"/>
          <p:cNvSpPr>
            <a:spLocks noGrp="1"/>
          </p:cNvSpPr>
          <p:nvPr>
            <p:ph sz="quarter" idx="4294967295"/>
          </p:nvPr>
        </p:nvSpPr>
        <p:spPr>
          <a:xfrm>
            <a:off x="1298448" y="1447800"/>
            <a:ext cx="3200400" cy="427634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109728" indent="0" eaLnBrk="1" hangingPunct="1">
              <a:lnSpc>
                <a:spcPct val="80000"/>
              </a:lnSpc>
              <a:buNone/>
            </a:pPr>
            <a:endParaRPr lang="en-US" alt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1700" dirty="0" smtClean="0"/>
              <a:t>It gives you a better perspective on both the initial needs of the project's beneficiaries, and on its ultimate effects.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 dirty="0" smtClean="0"/>
              <a:t>It can get you information you wouldn't get otherwise.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 dirty="0" smtClean="0"/>
              <a:t>It tells you what worked and what didn't from the perspective of those most directly involved - beneficiaries and staff.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 dirty="0" smtClean="0"/>
              <a:t>It results in a more effective project.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700" dirty="0" smtClean="0"/>
              <a:t>It can provide a voice for those who are often not heard.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4663440" y="1524000"/>
            <a:ext cx="3200400" cy="420052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</a:pPr>
            <a:r>
              <a:rPr lang="en-US" altLang="en-US" sz="1700" dirty="0"/>
              <a:t>It teaches skills that can be used in employment and other areas of life. </a:t>
            </a:r>
          </a:p>
          <a:p>
            <a:pPr lvl="1">
              <a:lnSpc>
                <a:spcPct val="80000"/>
              </a:lnSpc>
            </a:pPr>
            <a:r>
              <a:rPr lang="en-US" altLang="en-US" sz="1700" dirty="0"/>
              <a:t>It bolsters self-confidence and self-esteem in those who may have little of either. </a:t>
            </a:r>
          </a:p>
          <a:p>
            <a:pPr lvl="1">
              <a:lnSpc>
                <a:spcPct val="80000"/>
              </a:lnSpc>
            </a:pPr>
            <a:r>
              <a:rPr lang="en-US" altLang="en-US" sz="1700" dirty="0" smtClean="0"/>
              <a:t>It </a:t>
            </a:r>
            <a:r>
              <a:rPr lang="en-US" altLang="en-US" sz="1700" dirty="0"/>
              <a:t>encourages stakeholder ownership of the project. </a:t>
            </a:r>
          </a:p>
          <a:p>
            <a:pPr lvl="1">
              <a:lnSpc>
                <a:spcPct val="80000"/>
              </a:lnSpc>
            </a:pPr>
            <a:r>
              <a:rPr lang="en-US" altLang="en-US" sz="1700" dirty="0"/>
              <a:t>It can spark creativity in everyone involved. </a:t>
            </a:r>
          </a:p>
          <a:p>
            <a:pPr lvl="1">
              <a:lnSpc>
                <a:spcPct val="80000"/>
              </a:lnSpc>
            </a:pPr>
            <a:r>
              <a:rPr lang="en-US" altLang="en-US" sz="1700" dirty="0"/>
              <a:t>It encourages working collaboratively.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08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3564</TotalTime>
  <Words>2386</Words>
  <Application>Microsoft Office PowerPoint</Application>
  <PresentationFormat>On-screen Show (4:3)</PresentationFormat>
  <Paragraphs>330</Paragraphs>
  <Slides>45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Concourse</vt:lpstr>
      <vt:lpstr> Evaluation:  Building the Evidence To Demonstrate Impacts and Outcomes</vt:lpstr>
      <vt:lpstr>Learning Objectives</vt:lpstr>
      <vt:lpstr>What is Evaluation?</vt:lpstr>
      <vt:lpstr>Why Evaluate?</vt:lpstr>
      <vt:lpstr>When we seek public funding…</vt:lpstr>
      <vt:lpstr> Participatory Approach</vt:lpstr>
      <vt:lpstr>Participatory Approach</vt:lpstr>
      <vt:lpstr>PowerPoint Presentation</vt:lpstr>
      <vt:lpstr>Why would you use a participatory approach?</vt:lpstr>
      <vt:lpstr>Why wouldn't you use a participatory approach?</vt:lpstr>
      <vt:lpstr>When would you use participatory evaluation?</vt:lpstr>
      <vt:lpstr> Who should be involved in participatory evaluation?</vt:lpstr>
      <vt:lpstr>Data Collection Methods</vt:lpstr>
      <vt:lpstr>Types of Data</vt:lpstr>
      <vt:lpstr>Surveys</vt:lpstr>
      <vt:lpstr>Interviews</vt:lpstr>
      <vt:lpstr>Focus Groups</vt:lpstr>
      <vt:lpstr>Document Review</vt:lpstr>
      <vt:lpstr>Observations</vt:lpstr>
      <vt:lpstr>Community-Campus Partnership Example </vt:lpstr>
      <vt:lpstr>Morehouse School of Medicine  Prevention Research Center (MSM PRC)</vt:lpstr>
      <vt:lpstr>MSM Prevention Research Center Overview </vt:lpstr>
      <vt:lpstr>MSM PRC Community Coalition Board (CCB)</vt:lpstr>
      <vt:lpstr>Community Representation</vt:lpstr>
      <vt:lpstr>Community Description</vt:lpstr>
      <vt:lpstr>Systems of CCB Engagement in Research and Center Infrastructure</vt:lpstr>
      <vt:lpstr>Ensuring a Shared Community-Campus Experience </vt:lpstr>
      <vt:lpstr>Example of MSM PRC CCB By-Laws</vt:lpstr>
      <vt:lpstr>MSM PRC CCB: Community Values</vt:lpstr>
      <vt:lpstr>MSM PRC CCB: Community Values</vt:lpstr>
      <vt:lpstr>Examples of Community-Based Participatory Approaches to Evaluation</vt:lpstr>
      <vt:lpstr>Minority Men’s Oral Health &amp; Dental Access Program </vt:lpstr>
      <vt:lpstr>Evaluation</vt:lpstr>
      <vt:lpstr>PowerPoint Presentation</vt:lpstr>
      <vt:lpstr>PowerPoint Presentation</vt:lpstr>
      <vt:lpstr>Actions</vt:lpstr>
      <vt:lpstr>Impact</vt:lpstr>
      <vt:lpstr> United Health Foundation MSM Innovations Learning Laboratory Patient Centered Medical Home and Neighborhood  </vt:lpstr>
      <vt:lpstr>Demographic Profile -Zip Code 30344</vt:lpstr>
      <vt:lpstr>Community Health Needs Assessment Process Was Designed to: </vt:lpstr>
      <vt:lpstr>Evaluation</vt:lpstr>
      <vt:lpstr>Impact</vt:lpstr>
      <vt:lpstr>Your Turn!</vt:lpstr>
      <vt:lpstr>Applying CBPA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of Care, Clayton County</dc:title>
  <dc:creator>devans</dc:creator>
  <cp:lastModifiedBy>Pitts, Ibn</cp:lastModifiedBy>
  <cp:revision>147</cp:revision>
  <cp:lastPrinted>2014-08-06T14:14:20Z</cp:lastPrinted>
  <dcterms:created xsi:type="dcterms:W3CDTF">2011-11-17T00:37:20Z</dcterms:created>
  <dcterms:modified xsi:type="dcterms:W3CDTF">2015-07-22T13:23:41Z</dcterms:modified>
</cp:coreProperties>
</file>